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4031" r:id="rId1"/>
  </p:sldMasterIdLst>
  <p:notesMasterIdLst>
    <p:notesMasterId r:id="rId48"/>
  </p:notesMasterIdLst>
  <p:handoutMasterIdLst>
    <p:handoutMasterId r:id="rId49"/>
  </p:handoutMasterIdLst>
  <p:sldIdLst>
    <p:sldId id="277" r:id="rId2"/>
    <p:sldId id="294" r:id="rId3"/>
    <p:sldId id="4935" r:id="rId4"/>
    <p:sldId id="4979" r:id="rId5"/>
    <p:sldId id="4925" r:id="rId6"/>
    <p:sldId id="587" r:id="rId7"/>
    <p:sldId id="4936" r:id="rId8"/>
    <p:sldId id="4927" r:id="rId9"/>
    <p:sldId id="4966" r:id="rId10"/>
    <p:sldId id="4924" r:id="rId11"/>
    <p:sldId id="4939" r:id="rId12"/>
    <p:sldId id="318" r:id="rId13"/>
    <p:sldId id="422" r:id="rId14"/>
    <p:sldId id="588" r:id="rId15"/>
    <p:sldId id="321" r:id="rId16"/>
    <p:sldId id="4921" r:id="rId17"/>
    <p:sldId id="4905" r:id="rId18"/>
    <p:sldId id="573" r:id="rId19"/>
    <p:sldId id="574" r:id="rId20"/>
    <p:sldId id="4952" r:id="rId21"/>
    <p:sldId id="4962" r:id="rId22"/>
    <p:sldId id="4964" r:id="rId23"/>
    <p:sldId id="4965" r:id="rId24"/>
    <p:sldId id="4982" r:id="rId25"/>
    <p:sldId id="4985" r:id="rId26"/>
    <p:sldId id="4958" r:id="rId27"/>
    <p:sldId id="533" r:id="rId28"/>
    <p:sldId id="4945" r:id="rId29"/>
    <p:sldId id="4973" r:id="rId30"/>
    <p:sldId id="4960" r:id="rId31"/>
    <p:sldId id="4950" r:id="rId32"/>
    <p:sldId id="4949" r:id="rId33"/>
    <p:sldId id="4956" r:id="rId34"/>
    <p:sldId id="4957" r:id="rId35"/>
    <p:sldId id="589" r:id="rId36"/>
    <p:sldId id="4944" r:id="rId37"/>
    <p:sldId id="4943" r:id="rId38"/>
    <p:sldId id="424" r:id="rId39"/>
    <p:sldId id="4986" r:id="rId40"/>
    <p:sldId id="4974" r:id="rId41"/>
    <p:sldId id="4987" r:id="rId42"/>
    <p:sldId id="4948" r:id="rId43"/>
    <p:sldId id="4947" r:id="rId44"/>
    <p:sldId id="4980" r:id="rId45"/>
    <p:sldId id="4988" r:id="rId46"/>
    <p:sldId id="528" r:id="rId47"/>
  </p:sldIdLst>
  <p:sldSz cx="1219835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2" userDrawn="1">
          <p15:clr>
            <a:srgbClr val="A4A3A4"/>
          </p15:clr>
        </p15:guide>
        <p15:guide id="3" orient="horz" pos="335" userDrawn="1">
          <p15:clr>
            <a:srgbClr val="A4A3A4"/>
          </p15:clr>
        </p15:guide>
        <p15:guide id="4" orient="horz" pos="190" userDrawn="1">
          <p15:clr>
            <a:srgbClr val="A4A3A4"/>
          </p15:clr>
        </p15:guide>
        <p15:guide id="5" pos="386" userDrawn="1">
          <p15:clr>
            <a:srgbClr val="A4A3A4"/>
          </p15:clr>
        </p15:guide>
        <p15:guide id="6" pos="7298" userDrawn="1">
          <p15:clr>
            <a:srgbClr val="A4A3A4"/>
          </p15:clr>
        </p15:guide>
        <p15:guide id="7" orient="horz" pos="709" userDrawn="1">
          <p15:clr>
            <a:srgbClr val="A4A3A4"/>
          </p15:clr>
        </p15:guide>
        <p15:guide id="8" orient="horz" pos="3886" userDrawn="1">
          <p15:clr>
            <a:srgbClr val="A4A3A4"/>
          </p15:clr>
        </p15:guide>
        <p15:guide id="9" orient="horz" pos="4178"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49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C4CD"/>
    <a:srgbClr val="FFE600"/>
    <a:srgbClr val="2E2E38"/>
    <a:srgbClr val="FF0000"/>
    <a:srgbClr val="808080"/>
    <a:srgbClr val="FF00FF"/>
    <a:srgbClr val="FF9A91"/>
    <a:srgbClr val="747480"/>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AC4469-8B1D-4122-B1FE-F3BCD04C309C}" v="1" dt="2022-05-07T08:52:15.5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6100" autoAdjust="0"/>
  </p:normalViewPr>
  <p:slideViewPr>
    <p:cSldViewPr snapToGrid="0" snapToObjects="1" showGuides="1">
      <p:cViewPr varScale="1">
        <p:scale>
          <a:sx n="57" d="100"/>
          <a:sy n="57" d="100"/>
        </p:scale>
        <p:origin x="1016" y="64"/>
      </p:cViewPr>
      <p:guideLst>
        <p:guide orient="horz" pos="2160"/>
        <p:guide pos="3842"/>
        <p:guide orient="horz" pos="335"/>
        <p:guide orient="horz" pos="190"/>
        <p:guide pos="386"/>
        <p:guide pos="7298"/>
        <p:guide orient="horz" pos="709"/>
        <p:guide orient="horz" pos="3886"/>
        <p:guide orient="horz" pos="417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10" d="100"/>
        <a:sy n="110" d="100"/>
      </p:scale>
      <p:origin x="0" y="-10696"/>
    </p:cViewPr>
  </p:sorterViewPr>
  <p:notesViewPr>
    <p:cSldViewPr snapToGrid="0" snapToObjects="1" showGuides="1">
      <p:cViewPr varScale="1">
        <p:scale>
          <a:sx n="47" d="100"/>
          <a:sy n="47" d="100"/>
        </p:scale>
        <p:origin x="2792" y="40"/>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55"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D11AAD-ADDA-4C13-ACD1-517295B743FA}" type="doc">
      <dgm:prSet loTypeId="urn:microsoft.com/office/officeart/2005/8/layout/process1" loCatId="process" qsTypeId="urn:microsoft.com/office/officeart/2005/8/quickstyle/simple1" qsCatId="simple" csTypeId="urn:microsoft.com/office/officeart/2005/8/colors/accent1_2" csCatId="accent1" phldr="1"/>
      <dgm:spPr/>
    </dgm:pt>
    <dgm:pt modelId="{E64C5AFC-C92B-4435-9996-8E57364CB498}">
      <dgm:prSet phldrT="[Text]" custT="1"/>
      <dgm:spPr>
        <a:solidFill>
          <a:schemeClr val="bg2">
            <a:lumMod val="65000"/>
            <a:lumOff val="35000"/>
          </a:schemeClr>
        </a:solidFill>
      </dgm:spPr>
      <dgm:t>
        <a:bodyPr/>
        <a:lstStyle/>
        <a:p>
          <a:pPr algn="ctr"/>
          <a:r>
            <a:rPr lang="en-IN" sz="1400" b="1" i="0" kern="1200" dirty="0">
              <a:solidFill>
                <a:srgbClr val="FFE600"/>
              </a:solidFill>
              <a:latin typeface="EYInterstate" panose="02000503020000020004" pitchFamily="2" charset="0"/>
              <a:ea typeface="+mn-ea"/>
              <a:cs typeface="Times New Roman" panose="02020603050405020304" pitchFamily="18" charset="0"/>
            </a:rPr>
            <a:t>Step 2</a:t>
          </a:r>
          <a:r>
            <a:rPr lang="en-IN" sz="1400" b="1" i="1" kern="1200" dirty="0">
              <a:latin typeface="EYInterstate" panose="02000503020000020004" pitchFamily="2" charset="0"/>
              <a:cs typeface="Times New Roman" panose="02020603050405020304" pitchFamily="18" charset="0"/>
            </a:rPr>
            <a:t>: </a:t>
          </a:r>
          <a:r>
            <a:rPr lang="en-IN" sz="1400" kern="1200" dirty="0">
              <a:latin typeface="EYInterstate" panose="02000503020000020004" pitchFamily="2" charset="0"/>
              <a:cs typeface="Times New Roman" panose="02020603050405020304" pitchFamily="18" charset="0"/>
            </a:rPr>
            <a:t>On December 2021 Company A invests INR 10 crores in equity shares of Company B </a:t>
          </a:r>
          <a:r>
            <a:rPr lang="en-IN" sz="1400" b="1" i="1" kern="1200" dirty="0">
              <a:latin typeface="EYInterstate" panose="02000503020000020004" pitchFamily="2" charset="0"/>
              <a:cs typeface="Times New Roman" panose="02020603050405020304" pitchFamily="18" charset="0"/>
            </a:rPr>
            <a:t>(Intermediary) </a:t>
          </a:r>
          <a:r>
            <a:rPr lang="en-IN" sz="1400" kern="1200" dirty="0">
              <a:latin typeface="EYInterstate" panose="02000503020000020004" pitchFamily="2" charset="0"/>
              <a:cs typeface="Times New Roman" panose="02020603050405020304" pitchFamily="18" charset="0"/>
            </a:rPr>
            <a:t>with an understanding that Company B would provide loan to Company C </a:t>
          </a:r>
          <a:r>
            <a:rPr lang="en-IN" sz="1400" b="1" i="1" kern="1200" dirty="0">
              <a:latin typeface="EYInterstate" panose="02000503020000020004" pitchFamily="2" charset="0"/>
              <a:cs typeface="Times New Roman" panose="02020603050405020304" pitchFamily="18" charset="0"/>
            </a:rPr>
            <a:t>(Ultimate Beneficiary)</a:t>
          </a:r>
          <a:endParaRPr lang="en-IN" sz="1400" kern="1200" dirty="0">
            <a:latin typeface="EYInterstate" panose="02000503020000020004" pitchFamily="2" charset="0"/>
            <a:cs typeface="Times New Roman" panose="02020603050405020304" pitchFamily="18" charset="0"/>
          </a:endParaRPr>
        </a:p>
      </dgm:t>
    </dgm:pt>
    <dgm:pt modelId="{5FBBF0E5-8B92-4622-816C-BF1EAB230E9B}" type="parTrans" cxnId="{774CADD7-E0BE-4CA2-8019-0C20D70055C7}">
      <dgm:prSet/>
      <dgm:spPr/>
      <dgm:t>
        <a:bodyPr/>
        <a:lstStyle/>
        <a:p>
          <a:endParaRPr lang="en-IN" sz="1400">
            <a:latin typeface="Times New Roman" panose="02020603050405020304" pitchFamily="18" charset="0"/>
            <a:cs typeface="Times New Roman" panose="02020603050405020304" pitchFamily="18" charset="0"/>
          </a:endParaRPr>
        </a:p>
      </dgm:t>
    </dgm:pt>
    <dgm:pt modelId="{B2478A3B-8D03-4AC6-BD57-8C577C29EDDD}" type="sibTrans" cxnId="{774CADD7-E0BE-4CA2-8019-0C20D70055C7}">
      <dgm:prSet custT="1"/>
      <dgm:spPr>
        <a:solidFill>
          <a:srgbClr val="FFE600"/>
        </a:solidFill>
      </dgm:spPr>
      <dgm:t>
        <a:bodyPr/>
        <a:lstStyle/>
        <a:p>
          <a:endParaRPr lang="en-IN" sz="1400">
            <a:latin typeface="Times New Roman" panose="02020603050405020304" pitchFamily="18" charset="0"/>
            <a:cs typeface="Times New Roman" panose="02020603050405020304" pitchFamily="18" charset="0"/>
          </a:endParaRPr>
        </a:p>
      </dgm:t>
    </dgm:pt>
    <dgm:pt modelId="{7E207E41-7EB8-44E1-B5B8-2E83B9F252C5}">
      <dgm:prSet phldrT="[Text]" custT="1"/>
      <dgm:spPr>
        <a:solidFill>
          <a:schemeClr val="bg2">
            <a:lumMod val="65000"/>
            <a:lumOff val="35000"/>
          </a:schemeClr>
        </a:solidFill>
      </dgm:spPr>
      <dgm:t>
        <a:bodyPr/>
        <a:lstStyle/>
        <a:p>
          <a:r>
            <a:rPr lang="en-IN" sz="1400" b="1" i="0" kern="1200" dirty="0">
              <a:solidFill>
                <a:srgbClr val="FFE600"/>
              </a:solidFill>
              <a:latin typeface="EYInterstate" panose="02000503020000020004" pitchFamily="2" charset="0"/>
              <a:ea typeface="+mn-ea"/>
              <a:cs typeface="Times New Roman" panose="02020603050405020304" pitchFamily="18" charset="0"/>
            </a:rPr>
            <a:t>Step 3</a:t>
          </a:r>
          <a:r>
            <a:rPr lang="en-IN" sz="1400" b="1" i="1" kern="1200" dirty="0">
              <a:latin typeface="EYInterstate" panose="02000503020000020004" pitchFamily="2" charset="0"/>
              <a:cs typeface="Times New Roman" panose="02020603050405020304" pitchFamily="18" charset="0"/>
            </a:rPr>
            <a:t>: </a:t>
          </a:r>
          <a:r>
            <a:rPr lang="en-IN" sz="1400" kern="1200" dirty="0">
              <a:latin typeface="EYInterstate" panose="02000503020000020004" pitchFamily="2" charset="0"/>
              <a:cs typeface="Times New Roman" panose="02020603050405020304" pitchFamily="18" charset="0"/>
            </a:rPr>
            <a:t>Company B (</a:t>
          </a:r>
          <a:r>
            <a:rPr lang="en-IN" sz="1400" kern="1200" dirty="0" err="1">
              <a:latin typeface="EYInterstate" panose="02000503020000020004" pitchFamily="2" charset="0"/>
              <a:cs typeface="Times New Roman" panose="02020603050405020304" pitchFamily="18" charset="0"/>
            </a:rPr>
            <a:t>ie</a:t>
          </a:r>
          <a:r>
            <a:rPr lang="en-IN" sz="1400" kern="1200" dirty="0">
              <a:latin typeface="EYInterstate" panose="02000503020000020004" pitchFamily="2" charset="0"/>
              <a:cs typeface="Times New Roman" panose="02020603050405020304" pitchFamily="18" charset="0"/>
            </a:rPr>
            <a:t>. Intermediary) provides loan of INR 5 crores to Company C (</a:t>
          </a:r>
          <a:r>
            <a:rPr lang="en-IN" sz="1400" kern="1200" dirty="0" err="1">
              <a:latin typeface="EYInterstate" panose="02000503020000020004" pitchFamily="2" charset="0"/>
              <a:cs typeface="Times New Roman" panose="02020603050405020304" pitchFamily="18" charset="0"/>
            </a:rPr>
            <a:t>i.e</a:t>
          </a:r>
          <a:r>
            <a:rPr lang="en-IN" sz="1400" kern="1200" dirty="0">
              <a:latin typeface="EYInterstate" panose="02000503020000020004" pitchFamily="2" charset="0"/>
              <a:cs typeface="Times New Roman" panose="02020603050405020304" pitchFamily="18" charset="0"/>
            </a:rPr>
            <a:t> Ultimate Beneficiary) in January 2022</a:t>
          </a:r>
        </a:p>
      </dgm:t>
    </dgm:pt>
    <dgm:pt modelId="{3136699D-F61B-4D6F-BF8C-F75CE4791416}" type="parTrans" cxnId="{DDEEDCF1-3968-46DB-B806-857F028006EF}">
      <dgm:prSet/>
      <dgm:spPr/>
      <dgm:t>
        <a:bodyPr/>
        <a:lstStyle/>
        <a:p>
          <a:endParaRPr lang="en-IN" sz="1400">
            <a:latin typeface="Times New Roman" panose="02020603050405020304" pitchFamily="18" charset="0"/>
            <a:cs typeface="Times New Roman" panose="02020603050405020304" pitchFamily="18" charset="0"/>
          </a:endParaRPr>
        </a:p>
      </dgm:t>
    </dgm:pt>
    <dgm:pt modelId="{084AF149-E6EE-4B07-86E7-DB3FC82818A6}" type="sibTrans" cxnId="{DDEEDCF1-3968-46DB-B806-857F028006EF}">
      <dgm:prSet/>
      <dgm:spPr/>
      <dgm:t>
        <a:bodyPr/>
        <a:lstStyle/>
        <a:p>
          <a:endParaRPr lang="en-IN" sz="1400">
            <a:latin typeface="Times New Roman" panose="02020603050405020304" pitchFamily="18" charset="0"/>
            <a:cs typeface="Times New Roman" panose="02020603050405020304" pitchFamily="18" charset="0"/>
          </a:endParaRPr>
        </a:p>
      </dgm:t>
    </dgm:pt>
    <dgm:pt modelId="{486A5C22-5EFE-402D-9525-1144EEC6A749}">
      <dgm:prSet phldrT="[Text]" custT="1"/>
      <dgm:spPr>
        <a:solidFill>
          <a:schemeClr val="bg2">
            <a:lumMod val="65000"/>
            <a:lumOff val="35000"/>
          </a:schemeClr>
        </a:solidFill>
      </dgm:spPr>
      <dgm:t>
        <a:bodyPr/>
        <a:lstStyle/>
        <a:p>
          <a:r>
            <a:rPr lang="en-IN" sz="1400" b="1" i="0" dirty="0">
              <a:solidFill>
                <a:srgbClr val="FFE600"/>
              </a:solidFill>
              <a:latin typeface="EYInterstate" panose="02000503020000020004" pitchFamily="2" charset="0"/>
              <a:cs typeface="Times New Roman" panose="02020603050405020304" pitchFamily="18" charset="0"/>
            </a:rPr>
            <a:t>Step 1</a:t>
          </a:r>
          <a:r>
            <a:rPr lang="en-IN" sz="1400" b="1" i="1" dirty="0">
              <a:latin typeface="EYInterstate" panose="02000503020000020004" pitchFamily="2" charset="0"/>
              <a:cs typeface="Times New Roman" panose="02020603050405020304" pitchFamily="18" charset="0"/>
            </a:rPr>
            <a:t>: </a:t>
          </a:r>
          <a:r>
            <a:rPr lang="en-IN" sz="1400" dirty="0">
              <a:latin typeface="EYInterstate" panose="02000503020000020004" pitchFamily="2" charset="0"/>
              <a:cs typeface="Times New Roman" panose="02020603050405020304" pitchFamily="18" charset="0"/>
            </a:rPr>
            <a:t>Company A borrows INR 100 crores from bank in November 2021 </a:t>
          </a:r>
          <a:endParaRPr lang="en-IN" sz="1400" b="1" i="1" dirty="0">
            <a:latin typeface="EYInterstate" panose="02000503020000020004" pitchFamily="2" charset="0"/>
            <a:cs typeface="Times New Roman" panose="02020603050405020304" pitchFamily="18" charset="0"/>
          </a:endParaRPr>
        </a:p>
      </dgm:t>
    </dgm:pt>
    <dgm:pt modelId="{EBA1F9F3-09AC-4809-B013-917E93DAB5AE}" type="sibTrans" cxnId="{3A3D0683-D9D8-4877-9AC7-606242A16182}">
      <dgm:prSet custT="1"/>
      <dgm:spPr>
        <a:solidFill>
          <a:srgbClr val="FFE600"/>
        </a:solidFill>
      </dgm:spPr>
      <dgm:t>
        <a:bodyPr/>
        <a:lstStyle/>
        <a:p>
          <a:endParaRPr lang="en-IN" sz="1400">
            <a:latin typeface="Times New Roman" panose="02020603050405020304" pitchFamily="18" charset="0"/>
            <a:cs typeface="Times New Roman" panose="02020603050405020304" pitchFamily="18" charset="0"/>
          </a:endParaRPr>
        </a:p>
      </dgm:t>
    </dgm:pt>
    <dgm:pt modelId="{4FCD40CE-2E53-4CC3-8AE5-AEBAA44D2865}" type="parTrans" cxnId="{3A3D0683-D9D8-4877-9AC7-606242A16182}">
      <dgm:prSet/>
      <dgm:spPr/>
      <dgm:t>
        <a:bodyPr/>
        <a:lstStyle/>
        <a:p>
          <a:endParaRPr lang="en-IN" sz="1400">
            <a:latin typeface="Times New Roman" panose="02020603050405020304" pitchFamily="18" charset="0"/>
            <a:cs typeface="Times New Roman" panose="02020603050405020304" pitchFamily="18" charset="0"/>
          </a:endParaRPr>
        </a:p>
      </dgm:t>
    </dgm:pt>
    <dgm:pt modelId="{D2D88696-5D31-406E-9900-6E72720B065F}" type="pres">
      <dgm:prSet presAssocID="{08D11AAD-ADDA-4C13-ACD1-517295B743FA}" presName="Name0" presStyleCnt="0">
        <dgm:presLayoutVars>
          <dgm:dir/>
          <dgm:resizeHandles val="exact"/>
        </dgm:presLayoutVars>
      </dgm:prSet>
      <dgm:spPr/>
    </dgm:pt>
    <dgm:pt modelId="{9A1E5D16-4869-43E9-B808-74619D9797B9}" type="pres">
      <dgm:prSet presAssocID="{486A5C22-5EFE-402D-9525-1144EEC6A749}" presName="node" presStyleLbl="node1" presStyleIdx="0" presStyleCnt="3">
        <dgm:presLayoutVars>
          <dgm:bulletEnabled val="1"/>
        </dgm:presLayoutVars>
      </dgm:prSet>
      <dgm:spPr/>
    </dgm:pt>
    <dgm:pt modelId="{7C035518-1887-4B28-98F2-C9A98658FF11}" type="pres">
      <dgm:prSet presAssocID="{EBA1F9F3-09AC-4809-B013-917E93DAB5AE}" presName="sibTrans" presStyleLbl="sibTrans2D1" presStyleIdx="0" presStyleCnt="2" custLinFactNeighborX="-24612"/>
      <dgm:spPr/>
    </dgm:pt>
    <dgm:pt modelId="{4B72AA1E-A474-4371-83FA-0BA121985764}" type="pres">
      <dgm:prSet presAssocID="{EBA1F9F3-09AC-4809-B013-917E93DAB5AE}" presName="connectorText" presStyleLbl="sibTrans2D1" presStyleIdx="0" presStyleCnt="2"/>
      <dgm:spPr/>
    </dgm:pt>
    <dgm:pt modelId="{FEFB242A-01C4-4E5D-8A17-1DD40A7EC3C6}" type="pres">
      <dgm:prSet presAssocID="{E64C5AFC-C92B-4435-9996-8E57364CB498}" presName="node" presStyleLbl="node1" presStyleIdx="1" presStyleCnt="3" custScaleX="143914">
        <dgm:presLayoutVars>
          <dgm:bulletEnabled val="1"/>
        </dgm:presLayoutVars>
      </dgm:prSet>
      <dgm:spPr/>
    </dgm:pt>
    <dgm:pt modelId="{CFCFCF98-CB9B-4FF2-882F-A9C6BC602BCC}" type="pres">
      <dgm:prSet presAssocID="{B2478A3B-8D03-4AC6-BD57-8C577C29EDDD}" presName="sibTrans" presStyleLbl="sibTrans2D1" presStyleIdx="1" presStyleCnt="2"/>
      <dgm:spPr/>
    </dgm:pt>
    <dgm:pt modelId="{3DB22B7C-7B67-46E8-911E-D6B3765991FC}" type="pres">
      <dgm:prSet presAssocID="{B2478A3B-8D03-4AC6-BD57-8C577C29EDDD}" presName="connectorText" presStyleLbl="sibTrans2D1" presStyleIdx="1" presStyleCnt="2"/>
      <dgm:spPr/>
    </dgm:pt>
    <dgm:pt modelId="{F7DFEF02-4701-40B6-8C22-EAFF2B71606A}" type="pres">
      <dgm:prSet presAssocID="{7E207E41-7EB8-44E1-B5B8-2E83B9F252C5}" presName="node" presStyleLbl="node1" presStyleIdx="2" presStyleCnt="3">
        <dgm:presLayoutVars>
          <dgm:bulletEnabled val="1"/>
        </dgm:presLayoutVars>
      </dgm:prSet>
      <dgm:spPr/>
    </dgm:pt>
  </dgm:ptLst>
  <dgm:cxnLst>
    <dgm:cxn modelId="{D8849648-1654-4EC8-9021-A8FD0D433024}" type="presOf" srcId="{EBA1F9F3-09AC-4809-B013-917E93DAB5AE}" destId="{4B72AA1E-A474-4371-83FA-0BA121985764}" srcOrd="1" destOrd="0" presId="urn:microsoft.com/office/officeart/2005/8/layout/process1"/>
    <dgm:cxn modelId="{3A3D0683-D9D8-4877-9AC7-606242A16182}" srcId="{08D11AAD-ADDA-4C13-ACD1-517295B743FA}" destId="{486A5C22-5EFE-402D-9525-1144EEC6A749}" srcOrd="0" destOrd="0" parTransId="{4FCD40CE-2E53-4CC3-8AE5-AEBAA44D2865}" sibTransId="{EBA1F9F3-09AC-4809-B013-917E93DAB5AE}"/>
    <dgm:cxn modelId="{F4077D8E-FF37-4B90-A7AA-B4DFE1D38830}" type="presOf" srcId="{08D11AAD-ADDA-4C13-ACD1-517295B743FA}" destId="{D2D88696-5D31-406E-9900-6E72720B065F}" srcOrd="0" destOrd="0" presId="urn:microsoft.com/office/officeart/2005/8/layout/process1"/>
    <dgm:cxn modelId="{EF3D33A0-1A4A-41C3-9F19-1C5A35326368}" type="presOf" srcId="{7E207E41-7EB8-44E1-B5B8-2E83B9F252C5}" destId="{F7DFEF02-4701-40B6-8C22-EAFF2B71606A}" srcOrd="0" destOrd="0" presId="urn:microsoft.com/office/officeart/2005/8/layout/process1"/>
    <dgm:cxn modelId="{172B52A7-FA92-453F-859C-9759333A8ED6}" type="presOf" srcId="{B2478A3B-8D03-4AC6-BD57-8C577C29EDDD}" destId="{CFCFCF98-CB9B-4FF2-882F-A9C6BC602BCC}" srcOrd="0" destOrd="0" presId="urn:microsoft.com/office/officeart/2005/8/layout/process1"/>
    <dgm:cxn modelId="{ECB8E1B1-E5C5-498F-9AB1-2C8B998D59C3}" type="presOf" srcId="{E64C5AFC-C92B-4435-9996-8E57364CB498}" destId="{FEFB242A-01C4-4E5D-8A17-1DD40A7EC3C6}" srcOrd="0" destOrd="0" presId="urn:microsoft.com/office/officeart/2005/8/layout/process1"/>
    <dgm:cxn modelId="{D83E7BD0-2C7D-4605-BE70-A103439D23E5}" type="presOf" srcId="{B2478A3B-8D03-4AC6-BD57-8C577C29EDDD}" destId="{3DB22B7C-7B67-46E8-911E-D6B3765991FC}" srcOrd="1" destOrd="0" presId="urn:microsoft.com/office/officeart/2005/8/layout/process1"/>
    <dgm:cxn modelId="{DF88A6D0-89E0-4CF1-AB58-1E939DEDD3AB}" type="presOf" srcId="{486A5C22-5EFE-402D-9525-1144EEC6A749}" destId="{9A1E5D16-4869-43E9-B808-74619D9797B9}" srcOrd="0" destOrd="0" presId="urn:microsoft.com/office/officeart/2005/8/layout/process1"/>
    <dgm:cxn modelId="{774CADD7-E0BE-4CA2-8019-0C20D70055C7}" srcId="{08D11AAD-ADDA-4C13-ACD1-517295B743FA}" destId="{E64C5AFC-C92B-4435-9996-8E57364CB498}" srcOrd="1" destOrd="0" parTransId="{5FBBF0E5-8B92-4622-816C-BF1EAB230E9B}" sibTransId="{B2478A3B-8D03-4AC6-BD57-8C577C29EDDD}"/>
    <dgm:cxn modelId="{DDEEDCF1-3968-46DB-B806-857F028006EF}" srcId="{08D11AAD-ADDA-4C13-ACD1-517295B743FA}" destId="{7E207E41-7EB8-44E1-B5B8-2E83B9F252C5}" srcOrd="2" destOrd="0" parTransId="{3136699D-F61B-4D6F-BF8C-F75CE4791416}" sibTransId="{084AF149-E6EE-4B07-86E7-DB3FC82818A6}"/>
    <dgm:cxn modelId="{BAA618F5-F1D7-42AA-B107-C56B4C6B3BDF}" type="presOf" srcId="{EBA1F9F3-09AC-4809-B013-917E93DAB5AE}" destId="{7C035518-1887-4B28-98F2-C9A98658FF11}" srcOrd="0" destOrd="0" presId="urn:microsoft.com/office/officeart/2005/8/layout/process1"/>
    <dgm:cxn modelId="{73F17CB4-E9A0-4B06-9B8F-B122CF3A3DA0}" type="presParOf" srcId="{D2D88696-5D31-406E-9900-6E72720B065F}" destId="{9A1E5D16-4869-43E9-B808-74619D9797B9}" srcOrd="0" destOrd="0" presId="urn:microsoft.com/office/officeart/2005/8/layout/process1"/>
    <dgm:cxn modelId="{21769C9F-26F5-4AB8-8B01-C5156CF5FD37}" type="presParOf" srcId="{D2D88696-5D31-406E-9900-6E72720B065F}" destId="{7C035518-1887-4B28-98F2-C9A98658FF11}" srcOrd="1" destOrd="0" presId="urn:microsoft.com/office/officeart/2005/8/layout/process1"/>
    <dgm:cxn modelId="{0A5D6C9F-9D28-4A4B-A170-4D048C6FFE53}" type="presParOf" srcId="{7C035518-1887-4B28-98F2-C9A98658FF11}" destId="{4B72AA1E-A474-4371-83FA-0BA121985764}" srcOrd="0" destOrd="0" presId="urn:microsoft.com/office/officeart/2005/8/layout/process1"/>
    <dgm:cxn modelId="{059638B0-F729-49A4-87BA-7DB89C973081}" type="presParOf" srcId="{D2D88696-5D31-406E-9900-6E72720B065F}" destId="{FEFB242A-01C4-4E5D-8A17-1DD40A7EC3C6}" srcOrd="2" destOrd="0" presId="urn:microsoft.com/office/officeart/2005/8/layout/process1"/>
    <dgm:cxn modelId="{92B7D157-083C-4B15-A83D-CCE5769E79FA}" type="presParOf" srcId="{D2D88696-5D31-406E-9900-6E72720B065F}" destId="{CFCFCF98-CB9B-4FF2-882F-A9C6BC602BCC}" srcOrd="3" destOrd="0" presId="urn:microsoft.com/office/officeart/2005/8/layout/process1"/>
    <dgm:cxn modelId="{62B2ECB0-2EA5-49F9-AC5A-7662B4EDBA2C}" type="presParOf" srcId="{CFCFCF98-CB9B-4FF2-882F-A9C6BC602BCC}" destId="{3DB22B7C-7B67-46E8-911E-D6B3765991FC}" srcOrd="0" destOrd="0" presId="urn:microsoft.com/office/officeart/2005/8/layout/process1"/>
    <dgm:cxn modelId="{F4B1AE1A-16BD-4F95-8145-38D3B0FE1178}" type="presParOf" srcId="{D2D88696-5D31-406E-9900-6E72720B065F}" destId="{F7DFEF02-4701-40B6-8C22-EAFF2B71606A}"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1E5D16-4869-43E9-B808-74619D9797B9}">
      <dsp:nvSpPr>
        <dsp:cNvPr id="0" name=""/>
        <dsp:cNvSpPr/>
      </dsp:nvSpPr>
      <dsp:spPr>
        <a:xfrm>
          <a:off x="6497" y="0"/>
          <a:ext cx="2513481" cy="1355687"/>
        </a:xfrm>
        <a:prstGeom prst="roundRect">
          <a:avLst>
            <a:gd name="adj" fmla="val 10000"/>
          </a:avLst>
        </a:prstGeom>
        <a:solidFill>
          <a:schemeClr val="bg2">
            <a:lumMod val="65000"/>
            <a:lumOff val="3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IN" sz="1400" b="1" i="0" kern="1200" dirty="0">
              <a:solidFill>
                <a:srgbClr val="FFE600"/>
              </a:solidFill>
              <a:latin typeface="EYInterstate" panose="02000503020000020004" pitchFamily="2" charset="0"/>
              <a:cs typeface="Times New Roman" panose="02020603050405020304" pitchFamily="18" charset="0"/>
            </a:rPr>
            <a:t>Step 1</a:t>
          </a:r>
          <a:r>
            <a:rPr lang="en-IN" sz="1400" b="1" i="1" kern="1200" dirty="0">
              <a:latin typeface="EYInterstate" panose="02000503020000020004" pitchFamily="2" charset="0"/>
              <a:cs typeface="Times New Roman" panose="02020603050405020304" pitchFamily="18" charset="0"/>
            </a:rPr>
            <a:t>: </a:t>
          </a:r>
          <a:r>
            <a:rPr lang="en-IN" sz="1400" kern="1200" dirty="0">
              <a:latin typeface="EYInterstate" panose="02000503020000020004" pitchFamily="2" charset="0"/>
              <a:cs typeface="Times New Roman" panose="02020603050405020304" pitchFamily="18" charset="0"/>
            </a:rPr>
            <a:t>Company A borrows INR 100 crores from bank in November 2021 </a:t>
          </a:r>
          <a:endParaRPr lang="en-IN" sz="1400" b="1" i="1" kern="1200" dirty="0">
            <a:latin typeface="EYInterstate" panose="02000503020000020004" pitchFamily="2" charset="0"/>
            <a:cs typeface="Times New Roman" panose="02020603050405020304" pitchFamily="18" charset="0"/>
          </a:endParaRPr>
        </a:p>
      </dsp:txBody>
      <dsp:txXfrm>
        <a:off x="46204" y="39707"/>
        <a:ext cx="2434067" cy="1276273"/>
      </dsp:txXfrm>
    </dsp:sp>
    <dsp:sp modelId="{7C035518-1887-4B28-98F2-C9A98658FF11}">
      <dsp:nvSpPr>
        <dsp:cNvPr id="0" name=""/>
        <dsp:cNvSpPr/>
      </dsp:nvSpPr>
      <dsp:spPr>
        <a:xfrm>
          <a:off x="2640180" y="366171"/>
          <a:ext cx="532858" cy="623343"/>
        </a:xfrm>
        <a:prstGeom prst="rightArrow">
          <a:avLst>
            <a:gd name="adj1" fmla="val 60000"/>
            <a:gd name="adj2" fmla="val 50000"/>
          </a:avLst>
        </a:prstGeom>
        <a:solidFill>
          <a:srgbClr val="FFE6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IN" sz="1400" kern="1200">
            <a:latin typeface="Times New Roman" panose="02020603050405020304" pitchFamily="18" charset="0"/>
            <a:cs typeface="Times New Roman" panose="02020603050405020304" pitchFamily="18" charset="0"/>
          </a:endParaRPr>
        </a:p>
      </dsp:txBody>
      <dsp:txXfrm>
        <a:off x="2640180" y="490840"/>
        <a:ext cx="373001" cy="374005"/>
      </dsp:txXfrm>
    </dsp:sp>
    <dsp:sp modelId="{FEFB242A-01C4-4E5D-8A17-1DD40A7EC3C6}">
      <dsp:nvSpPr>
        <dsp:cNvPr id="0" name=""/>
        <dsp:cNvSpPr/>
      </dsp:nvSpPr>
      <dsp:spPr>
        <a:xfrm>
          <a:off x="3525372" y="0"/>
          <a:ext cx="3617252" cy="1355687"/>
        </a:xfrm>
        <a:prstGeom prst="roundRect">
          <a:avLst>
            <a:gd name="adj" fmla="val 10000"/>
          </a:avLst>
        </a:prstGeom>
        <a:solidFill>
          <a:schemeClr val="bg2">
            <a:lumMod val="65000"/>
            <a:lumOff val="3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IN" sz="1400" b="1" i="0" kern="1200" dirty="0">
              <a:solidFill>
                <a:srgbClr val="FFE600"/>
              </a:solidFill>
              <a:latin typeface="EYInterstate" panose="02000503020000020004" pitchFamily="2" charset="0"/>
              <a:ea typeface="+mn-ea"/>
              <a:cs typeface="Times New Roman" panose="02020603050405020304" pitchFamily="18" charset="0"/>
            </a:rPr>
            <a:t>Step 2</a:t>
          </a:r>
          <a:r>
            <a:rPr lang="en-IN" sz="1400" b="1" i="1" kern="1200" dirty="0">
              <a:latin typeface="EYInterstate" panose="02000503020000020004" pitchFamily="2" charset="0"/>
              <a:cs typeface="Times New Roman" panose="02020603050405020304" pitchFamily="18" charset="0"/>
            </a:rPr>
            <a:t>: </a:t>
          </a:r>
          <a:r>
            <a:rPr lang="en-IN" sz="1400" kern="1200" dirty="0">
              <a:latin typeface="EYInterstate" panose="02000503020000020004" pitchFamily="2" charset="0"/>
              <a:cs typeface="Times New Roman" panose="02020603050405020304" pitchFamily="18" charset="0"/>
            </a:rPr>
            <a:t>On December 2021 Company A invests INR 10 crores in equity shares of Company B </a:t>
          </a:r>
          <a:r>
            <a:rPr lang="en-IN" sz="1400" b="1" i="1" kern="1200" dirty="0">
              <a:latin typeface="EYInterstate" panose="02000503020000020004" pitchFamily="2" charset="0"/>
              <a:cs typeface="Times New Roman" panose="02020603050405020304" pitchFamily="18" charset="0"/>
            </a:rPr>
            <a:t>(Intermediary) </a:t>
          </a:r>
          <a:r>
            <a:rPr lang="en-IN" sz="1400" kern="1200" dirty="0">
              <a:latin typeface="EYInterstate" panose="02000503020000020004" pitchFamily="2" charset="0"/>
              <a:cs typeface="Times New Roman" panose="02020603050405020304" pitchFamily="18" charset="0"/>
            </a:rPr>
            <a:t>with an understanding that Company B would provide loan to Company C </a:t>
          </a:r>
          <a:r>
            <a:rPr lang="en-IN" sz="1400" b="1" i="1" kern="1200" dirty="0">
              <a:latin typeface="EYInterstate" panose="02000503020000020004" pitchFamily="2" charset="0"/>
              <a:cs typeface="Times New Roman" panose="02020603050405020304" pitchFamily="18" charset="0"/>
            </a:rPr>
            <a:t>(Ultimate Beneficiary)</a:t>
          </a:r>
          <a:endParaRPr lang="en-IN" sz="1400" kern="1200" dirty="0">
            <a:latin typeface="EYInterstate" panose="02000503020000020004" pitchFamily="2" charset="0"/>
            <a:cs typeface="Times New Roman" panose="02020603050405020304" pitchFamily="18" charset="0"/>
          </a:endParaRPr>
        </a:p>
      </dsp:txBody>
      <dsp:txXfrm>
        <a:off x="3565079" y="39707"/>
        <a:ext cx="3537838" cy="1276273"/>
      </dsp:txXfrm>
    </dsp:sp>
    <dsp:sp modelId="{CFCFCF98-CB9B-4FF2-882F-A9C6BC602BCC}">
      <dsp:nvSpPr>
        <dsp:cNvPr id="0" name=""/>
        <dsp:cNvSpPr/>
      </dsp:nvSpPr>
      <dsp:spPr>
        <a:xfrm>
          <a:off x="7393972" y="366171"/>
          <a:ext cx="532858" cy="623343"/>
        </a:xfrm>
        <a:prstGeom prst="rightArrow">
          <a:avLst>
            <a:gd name="adj1" fmla="val 60000"/>
            <a:gd name="adj2" fmla="val 50000"/>
          </a:avLst>
        </a:prstGeom>
        <a:solidFill>
          <a:srgbClr val="FFE6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IN" sz="1400" kern="1200">
            <a:latin typeface="Times New Roman" panose="02020603050405020304" pitchFamily="18" charset="0"/>
            <a:cs typeface="Times New Roman" panose="02020603050405020304" pitchFamily="18" charset="0"/>
          </a:endParaRPr>
        </a:p>
      </dsp:txBody>
      <dsp:txXfrm>
        <a:off x="7393972" y="490840"/>
        <a:ext cx="373001" cy="374005"/>
      </dsp:txXfrm>
    </dsp:sp>
    <dsp:sp modelId="{F7DFEF02-4701-40B6-8C22-EAFF2B71606A}">
      <dsp:nvSpPr>
        <dsp:cNvPr id="0" name=""/>
        <dsp:cNvSpPr/>
      </dsp:nvSpPr>
      <dsp:spPr>
        <a:xfrm>
          <a:off x="8148017" y="0"/>
          <a:ext cx="2513481" cy="1355687"/>
        </a:xfrm>
        <a:prstGeom prst="roundRect">
          <a:avLst>
            <a:gd name="adj" fmla="val 10000"/>
          </a:avLst>
        </a:prstGeom>
        <a:solidFill>
          <a:schemeClr val="bg2">
            <a:lumMod val="65000"/>
            <a:lumOff val="3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IN" sz="1400" b="1" i="0" kern="1200" dirty="0">
              <a:solidFill>
                <a:srgbClr val="FFE600"/>
              </a:solidFill>
              <a:latin typeface="EYInterstate" panose="02000503020000020004" pitchFamily="2" charset="0"/>
              <a:ea typeface="+mn-ea"/>
              <a:cs typeface="Times New Roman" panose="02020603050405020304" pitchFamily="18" charset="0"/>
            </a:rPr>
            <a:t>Step 3</a:t>
          </a:r>
          <a:r>
            <a:rPr lang="en-IN" sz="1400" b="1" i="1" kern="1200" dirty="0">
              <a:latin typeface="EYInterstate" panose="02000503020000020004" pitchFamily="2" charset="0"/>
              <a:cs typeface="Times New Roman" panose="02020603050405020304" pitchFamily="18" charset="0"/>
            </a:rPr>
            <a:t>: </a:t>
          </a:r>
          <a:r>
            <a:rPr lang="en-IN" sz="1400" kern="1200" dirty="0">
              <a:latin typeface="EYInterstate" panose="02000503020000020004" pitchFamily="2" charset="0"/>
              <a:cs typeface="Times New Roman" panose="02020603050405020304" pitchFamily="18" charset="0"/>
            </a:rPr>
            <a:t>Company B (</a:t>
          </a:r>
          <a:r>
            <a:rPr lang="en-IN" sz="1400" kern="1200" dirty="0" err="1">
              <a:latin typeface="EYInterstate" panose="02000503020000020004" pitchFamily="2" charset="0"/>
              <a:cs typeface="Times New Roman" panose="02020603050405020304" pitchFamily="18" charset="0"/>
            </a:rPr>
            <a:t>ie</a:t>
          </a:r>
          <a:r>
            <a:rPr lang="en-IN" sz="1400" kern="1200" dirty="0">
              <a:latin typeface="EYInterstate" panose="02000503020000020004" pitchFamily="2" charset="0"/>
              <a:cs typeface="Times New Roman" panose="02020603050405020304" pitchFamily="18" charset="0"/>
            </a:rPr>
            <a:t>. Intermediary) provides loan of INR 5 crores to Company C (</a:t>
          </a:r>
          <a:r>
            <a:rPr lang="en-IN" sz="1400" kern="1200" dirty="0" err="1">
              <a:latin typeface="EYInterstate" panose="02000503020000020004" pitchFamily="2" charset="0"/>
              <a:cs typeface="Times New Roman" panose="02020603050405020304" pitchFamily="18" charset="0"/>
            </a:rPr>
            <a:t>i.e</a:t>
          </a:r>
          <a:r>
            <a:rPr lang="en-IN" sz="1400" kern="1200" dirty="0">
              <a:latin typeface="EYInterstate" panose="02000503020000020004" pitchFamily="2" charset="0"/>
              <a:cs typeface="Times New Roman" panose="02020603050405020304" pitchFamily="18" charset="0"/>
            </a:rPr>
            <a:t> Ultimate Beneficiary) in January 2022</a:t>
          </a:r>
        </a:p>
      </dsp:txBody>
      <dsp:txXfrm>
        <a:off x="8187724" y="39707"/>
        <a:ext cx="2434067" cy="127627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2"/>
          </a:xfrm>
          <a:prstGeom prst="rect">
            <a:avLst/>
          </a:prstGeom>
        </p:spPr>
        <p:txBody>
          <a:bodyPr vert="horz" lIns="92492" tIns="46246" rIns="92492" bIns="46246" rtlCol="0"/>
          <a:lstStyle>
            <a:lvl1pPr algn="l">
              <a:defRPr sz="1200"/>
            </a:lvl1pPr>
          </a:lstStyle>
          <a:p>
            <a:endParaRPr lang="en-GB" dirty="0">
              <a:latin typeface="Arial" pitchFamily="34" charset="0"/>
            </a:endParaRPr>
          </a:p>
        </p:txBody>
      </p:sp>
      <p:sp>
        <p:nvSpPr>
          <p:cNvPr id="3" name="Date Placeholder 2"/>
          <p:cNvSpPr>
            <a:spLocks noGrp="1"/>
          </p:cNvSpPr>
          <p:nvPr>
            <p:ph type="dt" sz="quarter" idx="1"/>
          </p:nvPr>
        </p:nvSpPr>
        <p:spPr>
          <a:xfrm>
            <a:off x="3850444" y="0"/>
            <a:ext cx="2945659" cy="496412"/>
          </a:xfrm>
          <a:prstGeom prst="rect">
            <a:avLst/>
          </a:prstGeom>
        </p:spPr>
        <p:txBody>
          <a:bodyPr vert="horz" lIns="92492" tIns="46246" rIns="92492" bIns="46246" rtlCol="0"/>
          <a:lstStyle>
            <a:lvl1pPr algn="r">
              <a:defRPr sz="1200"/>
            </a:lvl1pPr>
          </a:lstStyle>
          <a:p>
            <a:fld id="{75A85089-C692-4DEA-AC49-04CF34D4FE14}" type="datetimeFigureOut">
              <a:rPr lang="en-GB" smtClean="0">
                <a:latin typeface="Arial" pitchFamily="34" charset="0"/>
              </a:rPr>
              <a:pPr/>
              <a:t>07/05/2022</a:t>
            </a:fld>
            <a:endParaRPr lang="en-GB" dirty="0">
              <a:latin typeface="Arial" pitchFamily="34" charset="0"/>
            </a:endParaRPr>
          </a:p>
        </p:txBody>
      </p:sp>
      <p:sp>
        <p:nvSpPr>
          <p:cNvPr id="4" name="Footer Placeholder 3"/>
          <p:cNvSpPr>
            <a:spLocks noGrp="1"/>
          </p:cNvSpPr>
          <p:nvPr>
            <p:ph type="ftr" sz="quarter" idx="2"/>
          </p:nvPr>
        </p:nvSpPr>
        <p:spPr>
          <a:xfrm>
            <a:off x="0" y="9430090"/>
            <a:ext cx="2945659" cy="496412"/>
          </a:xfrm>
          <a:prstGeom prst="rect">
            <a:avLst/>
          </a:prstGeom>
        </p:spPr>
        <p:txBody>
          <a:bodyPr vert="horz" lIns="92492" tIns="46246" rIns="92492" bIns="46246" rtlCol="0" anchor="b"/>
          <a:lstStyle>
            <a:lvl1pPr algn="l">
              <a:defRPr sz="1200"/>
            </a:lvl1pPr>
          </a:lstStyle>
          <a:p>
            <a:endParaRPr lang="en-GB" dirty="0">
              <a:latin typeface="Arial" pitchFamily="34" charset="0"/>
            </a:endParaRPr>
          </a:p>
        </p:txBody>
      </p:sp>
      <p:sp>
        <p:nvSpPr>
          <p:cNvPr id="5" name="Slide Number Placeholder 4"/>
          <p:cNvSpPr>
            <a:spLocks noGrp="1"/>
          </p:cNvSpPr>
          <p:nvPr>
            <p:ph type="sldNum" sz="quarter" idx="3"/>
          </p:nvPr>
        </p:nvSpPr>
        <p:spPr>
          <a:xfrm>
            <a:off x="3850444" y="9430090"/>
            <a:ext cx="2945659" cy="496412"/>
          </a:xfrm>
          <a:prstGeom prst="rect">
            <a:avLst/>
          </a:prstGeom>
        </p:spPr>
        <p:txBody>
          <a:bodyPr vert="horz" lIns="92492" tIns="46246" rIns="92492" bIns="46246" rtlCol="0" anchor="b"/>
          <a:lstStyle>
            <a:lvl1pPr algn="r">
              <a:defRPr sz="1200"/>
            </a:lvl1pPr>
          </a:lstStyle>
          <a:p>
            <a:fld id="{D3A5C721-4BB5-4DB6-AD65-4BA2A62B05B6}" type="slidenum">
              <a:rPr lang="en-GB" smtClean="0">
                <a:latin typeface="Arial" pitchFamily="34" charset="0"/>
              </a:rPr>
              <a:pPr/>
              <a:t>‹#›</a:t>
            </a:fld>
            <a:endParaRPr lang="en-GB" dirty="0">
              <a:latin typeface="Arial" pitchFamily="34" charset="0"/>
            </a:endParaRPr>
          </a:p>
        </p:txBody>
      </p:sp>
    </p:spTree>
    <p:extLst>
      <p:ext uri="{BB962C8B-B14F-4D97-AF65-F5344CB8AC3E}">
        <p14:creationId xmlns:p14="http://schemas.microsoft.com/office/powerpoint/2010/main" val="1991632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2"/>
          </a:xfrm>
          <a:prstGeom prst="rect">
            <a:avLst/>
          </a:prstGeom>
        </p:spPr>
        <p:txBody>
          <a:bodyPr vert="horz" lIns="92492" tIns="46246" rIns="92492" bIns="46246" rtlCol="0"/>
          <a:lstStyle>
            <a:lvl1pPr algn="l">
              <a:defRPr sz="1200">
                <a:latin typeface="Arial" pitchFamily="34" charset="0"/>
              </a:defRPr>
            </a:lvl1pPr>
          </a:lstStyle>
          <a:p>
            <a:endParaRPr lang="en-GB" dirty="0"/>
          </a:p>
        </p:txBody>
      </p:sp>
      <p:sp>
        <p:nvSpPr>
          <p:cNvPr id="3" name="Date Placeholder 2"/>
          <p:cNvSpPr>
            <a:spLocks noGrp="1"/>
          </p:cNvSpPr>
          <p:nvPr>
            <p:ph type="dt" idx="1"/>
          </p:nvPr>
        </p:nvSpPr>
        <p:spPr>
          <a:xfrm>
            <a:off x="3850444" y="0"/>
            <a:ext cx="2945659" cy="496412"/>
          </a:xfrm>
          <a:prstGeom prst="rect">
            <a:avLst/>
          </a:prstGeom>
        </p:spPr>
        <p:txBody>
          <a:bodyPr vert="horz" lIns="92492" tIns="46246" rIns="92492" bIns="46246" rtlCol="0"/>
          <a:lstStyle>
            <a:lvl1pPr algn="r">
              <a:defRPr sz="1200">
                <a:latin typeface="Arial" pitchFamily="34" charset="0"/>
              </a:defRPr>
            </a:lvl1pPr>
          </a:lstStyle>
          <a:p>
            <a:fld id="{8045EBA9-A28D-4849-BFEA-AA04F6A21B63}" type="datetimeFigureOut">
              <a:rPr lang="en-GB" smtClean="0"/>
              <a:pPr/>
              <a:t>07/05/2022</a:t>
            </a:fld>
            <a:endParaRPr lang="en-GB" dirty="0"/>
          </a:p>
        </p:txBody>
      </p:sp>
      <p:sp>
        <p:nvSpPr>
          <p:cNvPr id="4" name="Slide Image Placeholder 3"/>
          <p:cNvSpPr>
            <a:spLocks noGrp="1" noRot="1" noChangeAspect="1"/>
          </p:cNvSpPr>
          <p:nvPr>
            <p:ph type="sldImg" idx="2"/>
          </p:nvPr>
        </p:nvSpPr>
        <p:spPr>
          <a:xfrm>
            <a:off x="88900" y="744538"/>
            <a:ext cx="6619875" cy="3722687"/>
          </a:xfrm>
          <a:prstGeom prst="rect">
            <a:avLst/>
          </a:prstGeom>
          <a:noFill/>
          <a:ln w="12700">
            <a:solidFill>
              <a:prstClr val="black"/>
            </a:solidFill>
          </a:ln>
        </p:spPr>
        <p:txBody>
          <a:bodyPr vert="horz" lIns="92492" tIns="46246" rIns="92492" bIns="46246" rtlCol="0" anchor="ctr"/>
          <a:lstStyle/>
          <a:p>
            <a:endParaRPr lang="en-GB" dirty="0"/>
          </a:p>
        </p:txBody>
      </p:sp>
      <p:sp>
        <p:nvSpPr>
          <p:cNvPr id="5" name="Notes Placeholder 4"/>
          <p:cNvSpPr>
            <a:spLocks noGrp="1"/>
          </p:cNvSpPr>
          <p:nvPr>
            <p:ph type="body" sz="quarter" idx="3"/>
          </p:nvPr>
        </p:nvSpPr>
        <p:spPr>
          <a:xfrm>
            <a:off x="679768" y="4715907"/>
            <a:ext cx="5438140" cy="4467702"/>
          </a:xfrm>
          <a:prstGeom prst="rect">
            <a:avLst/>
          </a:prstGeom>
        </p:spPr>
        <p:txBody>
          <a:bodyPr vert="horz" lIns="92492" tIns="46246" rIns="92492" bIns="46246"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9430090"/>
            <a:ext cx="2945659" cy="496412"/>
          </a:xfrm>
          <a:prstGeom prst="rect">
            <a:avLst/>
          </a:prstGeom>
        </p:spPr>
        <p:txBody>
          <a:bodyPr vert="horz" lIns="92492" tIns="46246" rIns="92492" bIns="46246" rtlCol="0" anchor="b"/>
          <a:lstStyle>
            <a:lvl1pPr algn="l">
              <a:defRPr sz="1200">
                <a:latin typeface="Arial" pitchFamily="34" charset="0"/>
              </a:defRPr>
            </a:lvl1pPr>
          </a:lstStyle>
          <a:p>
            <a:endParaRPr lang="en-GB" dirty="0"/>
          </a:p>
        </p:txBody>
      </p:sp>
      <p:sp>
        <p:nvSpPr>
          <p:cNvPr id="7" name="Slide Number Placeholder 6"/>
          <p:cNvSpPr>
            <a:spLocks noGrp="1"/>
          </p:cNvSpPr>
          <p:nvPr>
            <p:ph type="sldNum" sz="quarter" idx="5"/>
          </p:nvPr>
        </p:nvSpPr>
        <p:spPr>
          <a:xfrm>
            <a:off x="3850444" y="9430090"/>
            <a:ext cx="2945659" cy="496412"/>
          </a:xfrm>
          <a:prstGeom prst="rect">
            <a:avLst/>
          </a:prstGeom>
        </p:spPr>
        <p:txBody>
          <a:bodyPr vert="horz" lIns="92492" tIns="46246" rIns="92492" bIns="46246" rtlCol="0" anchor="b"/>
          <a:lstStyle>
            <a:lvl1pPr algn="r">
              <a:defRPr sz="1200">
                <a:latin typeface="Arial" pitchFamily="34" charset="0"/>
              </a:defRPr>
            </a:lvl1pPr>
          </a:lstStyle>
          <a:p>
            <a:fld id="{5B43D19E-BFDB-4C92-8EDD-32EDDA8F41DF}" type="slidenum">
              <a:rPr lang="en-GB" smtClean="0"/>
              <a:pPr/>
              <a:t>‹#›</a:t>
            </a:fld>
            <a:endParaRPr lang="en-GB" dirty="0"/>
          </a:p>
        </p:txBody>
      </p:sp>
    </p:spTree>
    <p:extLst>
      <p:ext uri="{BB962C8B-B14F-4D97-AF65-F5344CB8AC3E}">
        <p14:creationId xmlns:p14="http://schemas.microsoft.com/office/powerpoint/2010/main" val="160627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5B43D19E-BFDB-4C92-8EDD-32EDDA8F41DF}" type="slidenum">
              <a:rPr lang="en-GB" smtClean="0"/>
              <a:pPr/>
              <a:t>1</a:t>
            </a:fld>
            <a:endParaRPr lang="en-GB" dirty="0"/>
          </a:p>
        </p:txBody>
      </p:sp>
    </p:spTree>
    <p:extLst>
      <p:ext uri="{BB962C8B-B14F-4D97-AF65-F5344CB8AC3E}">
        <p14:creationId xmlns:p14="http://schemas.microsoft.com/office/powerpoint/2010/main" val="24225566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31020014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B43D19E-BFDB-4C92-8EDD-32EDDA8F41DF}" type="slidenum">
              <a:rPr lang="en-GB" smtClean="0"/>
              <a:pPr/>
              <a:t>11</a:t>
            </a:fld>
            <a:endParaRPr lang="en-GB"/>
          </a:p>
        </p:txBody>
      </p:sp>
    </p:spTree>
    <p:extLst>
      <p:ext uri="{BB962C8B-B14F-4D97-AF65-F5344CB8AC3E}">
        <p14:creationId xmlns:p14="http://schemas.microsoft.com/office/powerpoint/2010/main" val="27312564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900" y="744538"/>
            <a:ext cx="6619875" cy="3722687"/>
          </a:xfrm>
        </p:spPr>
      </p:sp>
      <p:sp>
        <p:nvSpPr>
          <p:cNvPr id="3" name="Notes Placeholder 2"/>
          <p:cNvSpPr>
            <a:spLocks noGrp="1"/>
          </p:cNvSpPr>
          <p:nvPr>
            <p:ph type="body" idx="1"/>
          </p:nvPr>
        </p:nvSpPr>
        <p:spPr/>
        <p:txBody>
          <a:bodyPr/>
          <a:lstStyle/>
          <a:p>
            <a:pPr>
              <a:defRPr/>
            </a:pPr>
            <a:endParaRPr lang="en-IN" sz="1200" kern="1200" dirty="0">
              <a:solidFill>
                <a:schemeClr val="tx1"/>
              </a:solidFill>
              <a:latin typeface="Arial" pitchFamily="34" charset="0"/>
              <a:ea typeface="+mn-ea"/>
              <a:cs typeface="Times New Roman" panose="02020603050405020304" pitchFamily="18" charset="0"/>
            </a:endParaRPr>
          </a:p>
          <a:p>
            <a:endParaRPr lang="en-IN" dirty="0"/>
          </a:p>
          <a:p>
            <a:endParaRPr lang="en-IN" dirty="0"/>
          </a:p>
        </p:txBody>
      </p:sp>
      <p:sp>
        <p:nvSpPr>
          <p:cNvPr id="4" name="Slide Number Placeholder 3"/>
          <p:cNvSpPr>
            <a:spLocks noGrp="1"/>
          </p:cNvSpPr>
          <p:nvPr>
            <p:ph type="sldNum" sz="quarter" idx="10"/>
          </p:nvPr>
        </p:nvSpPr>
        <p:spPr/>
        <p:txBody>
          <a:bodyPr/>
          <a:lstStyle/>
          <a:p>
            <a:fld id="{5B43D19E-BFDB-4C92-8EDD-32EDDA8F41DF}" type="slidenum">
              <a:rPr lang="en-GB" smtClean="0"/>
              <a:pPr/>
              <a:t>12</a:t>
            </a:fld>
            <a:endParaRPr lang="en-GB" dirty="0"/>
          </a:p>
        </p:txBody>
      </p:sp>
    </p:spTree>
    <p:extLst>
      <p:ext uri="{BB962C8B-B14F-4D97-AF65-F5344CB8AC3E}">
        <p14:creationId xmlns:p14="http://schemas.microsoft.com/office/powerpoint/2010/main" val="1415212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13</a:t>
            </a:fld>
            <a:endParaRPr lang="en-GB" dirty="0"/>
          </a:p>
        </p:txBody>
      </p:sp>
    </p:spTree>
    <p:extLst>
      <p:ext uri="{BB962C8B-B14F-4D97-AF65-F5344CB8AC3E}">
        <p14:creationId xmlns:p14="http://schemas.microsoft.com/office/powerpoint/2010/main" val="14934119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22408934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8900" y="744538"/>
            <a:ext cx="6619875" cy="3722687"/>
          </a:xfrm>
        </p:spPr>
      </p:sp>
      <p:sp>
        <p:nvSpPr>
          <p:cNvPr id="3" name="Notes Placeholder 2"/>
          <p:cNvSpPr>
            <a:spLocks noGrp="1"/>
          </p:cNvSpPr>
          <p:nvPr>
            <p:ph type="body" idx="1"/>
          </p:nvPr>
        </p:nvSpPr>
        <p:spPr/>
        <p:txBody>
          <a:bodyPr>
            <a:normAutofit/>
          </a:bodyPr>
          <a:lstStyle/>
          <a:p>
            <a:endParaRPr lang="en-IN" dirty="0"/>
          </a:p>
          <a:p>
            <a:endParaRPr lang="en-IN" dirty="0"/>
          </a:p>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15</a:t>
            </a:fld>
            <a:endParaRPr lang="en-GB" dirty="0"/>
          </a:p>
        </p:txBody>
      </p:sp>
    </p:spTree>
    <p:extLst>
      <p:ext uri="{BB962C8B-B14F-4D97-AF65-F5344CB8AC3E}">
        <p14:creationId xmlns:p14="http://schemas.microsoft.com/office/powerpoint/2010/main" val="2470699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41478655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37381874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32300954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4205607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B43D19E-BFDB-4C92-8EDD-32EDDA8F41DF}" type="slidenum">
              <a:rPr lang="en-GB" smtClean="0"/>
              <a:pPr/>
              <a:t>2</a:t>
            </a:fld>
            <a:endParaRPr lang="en-GB"/>
          </a:p>
        </p:txBody>
      </p:sp>
    </p:spTree>
    <p:extLst>
      <p:ext uri="{BB962C8B-B14F-4D97-AF65-F5344CB8AC3E}">
        <p14:creationId xmlns:p14="http://schemas.microsoft.com/office/powerpoint/2010/main" val="26778037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36229831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1451709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14302551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19200348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10049808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11352984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5B43D19E-BFDB-4C92-8EDD-32EDDA8F41DF}" type="slidenum">
              <a:rPr lang="en-GB" smtClean="0"/>
              <a:pPr/>
              <a:t>27</a:t>
            </a:fld>
            <a:endParaRPr lang="en-GB" dirty="0"/>
          </a:p>
        </p:txBody>
      </p:sp>
    </p:spTree>
    <p:extLst>
      <p:ext uri="{BB962C8B-B14F-4D97-AF65-F5344CB8AC3E}">
        <p14:creationId xmlns:p14="http://schemas.microsoft.com/office/powerpoint/2010/main" val="3745147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10618654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11594012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27520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16051447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19081238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27168646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374000255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202518810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37402027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358451470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16577832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276324455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27121782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3526716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310199941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12157023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406005231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5B43D19E-BFDB-4C92-8EDD-32EDDA8F41DF}" type="slidenum">
              <a:rPr lang="en-GB" smtClean="0"/>
              <a:pPr/>
              <a:t>46</a:t>
            </a:fld>
            <a:endParaRPr lang="en-GB" dirty="0"/>
          </a:p>
        </p:txBody>
      </p:sp>
    </p:spTree>
    <p:extLst>
      <p:ext uri="{BB962C8B-B14F-4D97-AF65-F5344CB8AC3E}">
        <p14:creationId xmlns:p14="http://schemas.microsoft.com/office/powerpoint/2010/main" val="1040050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24153231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543005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60474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33429359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43D19E-BFDB-4C92-8EDD-32EDDA8F41DF}" type="slidenum">
              <a:rPr kumimoji="0" lang="en-GB"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41599102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2_Cover alternate">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055995F-F48A-49C9-915C-7243B4E8C1F2}"/>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12198350" cy="6858000"/>
          </a:xfrm>
          <a:prstGeom prst="rect">
            <a:avLst/>
          </a:prstGeom>
        </p:spPr>
      </p:pic>
    </p:spTree>
    <p:extLst>
      <p:ext uri="{BB962C8B-B14F-4D97-AF65-F5344CB8AC3E}">
        <p14:creationId xmlns:p14="http://schemas.microsoft.com/office/powerpoint/2010/main" val="2003153297"/>
      </p:ext>
    </p:extLst>
  </p:cSld>
  <p:clrMapOvr>
    <a:masterClrMapping/>
  </p:clrMapOvr>
  <p:extLst>
    <p:ext uri="{DCECCB84-F9BA-43D5-87BE-67443E8EF086}">
      <p15:sldGuideLst xmlns:p15="http://schemas.microsoft.com/office/powerpoint/2012/main">
        <p15:guide id="1" orient="horz" pos="2160">
          <p15:clr>
            <a:srgbClr val="FBAE40"/>
          </p15:clr>
        </p15:guide>
        <p15:guide id="2" pos="3842">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slide">
    <p:spTree>
      <p:nvGrpSpPr>
        <p:cNvPr id="1" name=""/>
        <p:cNvGrpSpPr/>
        <p:nvPr/>
      </p:nvGrpSpPr>
      <p:grpSpPr>
        <a:xfrm>
          <a:off x="0" y="0"/>
          <a:ext cx="0" cy="0"/>
          <a:chOff x="0" y="0"/>
          <a:chExt cx="0" cy="0"/>
        </a:xfrm>
      </p:grpSpPr>
      <p:sp>
        <p:nvSpPr>
          <p:cNvPr id="2" name="Title 1"/>
          <p:cNvSpPr>
            <a:spLocks noGrp="1"/>
          </p:cNvSpPr>
          <p:nvPr>
            <p:ph type="title"/>
          </p:nvPr>
        </p:nvSpPr>
        <p:spPr>
          <a:xfrm>
            <a:off x="609918" y="294200"/>
            <a:ext cx="10978515" cy="590400"/>
          </a:xfrm>
        </p:spPr>
        <p:txBody>
          <a:bodyPr/>
          <a:lstStyle>
            <a:lvl1pPr>
              <a:defRPr sz="2400">
                <a:solidFill>
                  <a:schemeClr val="tx1"/>
                </a:solidFill>
              </a:defRPr>
            </a:lvl1pPr>
          </a:lstStyle>
          <a:p>
            <a:r>
              <a:rPr lang="en-US" dirty="0"/>
              <a:t>Click to edit Master title style</a:t>
            </a:r>
            <a:endParaRPr lang="en-GB" dirty="0"/>
          </a:p>
        </p:txBody>
      </p:sp>
      <p:sp>
        <p:nvSpPr>
          <p:cNvPr id="5" name="Text Placeholder 4">
            <a:extLst>
              <a:ext uri="{FF2B5EF4-FFF2-40B4-BE49-F238E27FC236}">
                <a16:creationId xmlns:a16="http://schemas.microsoft.com/office/drawing/2014/main" id="{F079E910-7CFE-41D0-BD32-A43268A79099}"/>
              </a:ext>
            </a:extLst>
          </p:cNvPr>
          <p:cNvSpPr>
            <a:spLocks noGrp="1"/>
          </p:cNvSpPr>
          <p:nvPr>
            <p:ph type="body" sz="quarter" idx="10" hasCustomPrompt="1"/>
          </p:nvPr>
        </p:nvSpPr>
        <p:spPr>
          <a:xfrm>
            <a:off x="609600" y="1137920"/>
            <a:ext cx="10980738" cy="475615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IN"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791986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Standard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918" y="294200"/>
            <a:ext cx="10978515" cy="590400"/>
          </a:xfrm>
        </p:spPr>
        <p:txBody>
          <a:bodyPr/>
          <a:lstStyle>
            <a:lvl1pPr>
              <a:defRPr sz="2400">
                <a:solidFill>
                  <a:schemeClr val="tx1"/>
                </a:solidFill>
              </a:defRPr>
            </a:lvl1pPr>
          </a:lstStyle>
          <a:p>
            <a:r>
              <a:rPr lang="en-US" dirty="0"/>
              <a:t>Standard slide</a:t>
            </a:r>
            <a:endParaRPr lang="en-GB" dirty="0"/>
          </a:p>
        </p:txBody>
      </p:sp>
    </p:spTree>
    <p:extLst>
      <p:ext uri="{BB962C8B-B14F-4D97-AF65-F5344CB8AC3E}">
        <p14:creationId xmlns:p14="http://schemas.microsoft.com/office/powerpoint/2010/main" val="1168327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no line">
    <p:spTree>
      <p:nvGrpSpPr>
        <p:cNvPr id="1" name=""/>
        <p:cNvGrpSpPr/>
        <p:nvPr/>
      </p:nvGrpSpPr>
      <p:grpSpPr>
        <a:xfrm>
          <a:off x="0" y="0"/>
          <a:ext cx="0" cy="0"/>
          <a:chOff x="0" y="0"/>
          <a:chExt cx="0" cy="0"/>
        </a:xfrm>
      </p:grpSpPr>
      <p:sp>
        <p:nvSpPr>
          <p:cNvPr id="2" name="Title 1"/>
          <p:cNvSpPr>
            <a:spLocks noGrp="1"/>
          </p:cNvSpPr>
          <p:nvPr>
            <p:ph type="title"/>
          </p:nvPr>
        </p:nvSpPr>
        <p:spPr>
          <a:xfrm>
            <a:off x="609918" y="151325"/>
            <a:ext cx="10978515" cy="590880"/>
          </a:xfrm>
        </p:spPr>
        <p:txBody>
          <a:bodyPr/>
          <a:lstStyle>
            <a:lvl1pPr>
              <a:defRPr>
                <a:solidFill>
                  <a:schemeClr val="tx1"/>
                </a:solidFill>
              </a:defRPr>
            </a:lvl1pPr>
          </a:lstStyle>
          <a:p>
            <a:r>
              <a:rPr lang="en-US" dirty="0"/>
              <a:t>Click to edit Master title style</a:t>
            </a:r>
            <a:endParaRPr lang="en-GB" dirty="0"/>
          </a:p>
        </p:txBody>
      </p:sp>
    </p:spTree>
    <p:extLst>
      <p:ext uri="{BB962C8B-B14F-4D97-AF65-F5344CB8AC3E}">
        <p14:creationId xmlns:p14="http://schemas.microsoft.com/office/powerpoint/2010/main" val="359367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30785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Divider 3">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1176436"/>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234240AE-9E0D-419E-A67C-66C501C5ED1E}"/>
              </a:ext>
            </a:extLst>
          </p:cNvPr>
          <p:cNvCxnSpPr>
            <a:cxnSpLocks/>
          </p:cNvCxnSpPr>
          <p:nvPr userDrawn="1"/>
        </p:nvCxnSpPr>
        <p:spPr>
          <a:xfrm>
            <a:off x="587693" y="888608"/>
            <a:ext cx="11002645" cy="0"/>
          </a:xfrm>
          <a:prstGeom prst="line">
            <a:avLst/>
          </a:prstGeom>
          <a:ln w="9525">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609918" y="389450"/>
            <a:ext cx="10978515" cy="590880"/>
          </a:xfrm>
          <a:prstGeom prst="rect">
            <a:avLst/>
          </a:prstGeom>
        </p:spPr>
        <p:txBody>
          <a:bodyPr vert="horz" lIns="0" tIns="0" rIns="0" bIns="0" rtlCol="0" anchor="t" anchorCtr="0">
            <a:noAutofit/>
          </a:bodyPr>
          <a:lstStyle/>
          <a:p>
            <a:r>
              <a:rPr lang="en-US" dirty="0"/>
              <a:t>Click to edit Master title style</a:t>
            </a:r>
            <a:endParaRPr lang="en-GB" dirty="0"/>
          </a:p>
        </p:txBody>
      </p:sp>
      <p:sp>
        <p:nvSpPr>
          <p:cNvPr id="3" name="Text Placeholder 2"/>
          <p:cNvSpPr>
            <a:spLocks noGrp="1"/>
          </p:cNvSpPr>
          <p:nvPr>
            <p:ph type="body" idx="1"/>
          </p:nvPr>
        </p:nvSpPr>
        <p:spPr>
          <a:xfrm>
            <a:off x="609918" y="1185545"/>
            <a:ext cx="10978515" cy="4947920"/>
          </a:xfrm>
          <a:prstGeom prst="rect">
            <a:avLst/>
          </a:prstGeom>
        </p:spPr>
        <p:txBody>
          <a:bodyPr vert="horz" lIns="0" tIns="0" rIns="0" bIns="0" rtlCol="0" anchor="t" anchorCtr="0">
            <a:noAutofit/>
          </a:bodyPr>
          <a:lstStyle/>
          <a:p>
            <a:pPr lvl="0"/>
            <a:r>
              <a:rPr lang="en-US" dirty="0"/>
              <a:t>Click to edit Master text </a:t>
            </a:r>
            <a:r>
              <a:rPr lang="en-US" dirty="0" err="1"/>
              <a:t>styles</a:t>
            </a:r>
            <a:r>
              <a:rPr lang="en-US" sz="2000" dirty="0" err="1">
                <a:solidFill>
                  <a:schemeClr val="tx1"/>
                </a:solidFill>
              </a:rPr>
              <a:t>Chambers</a:t>
            </a:r>
            <a:r>
              <a:rPr lang="en-US" sz="2000" dirty="0">
                <a:solidFill>
                  <a:schemeClr val="tx1"/>
                </a:solidFill>
              </a:rPr>
              <a:t> of Tax </a:t>
            </a:r>
            <a:endParaRPr lang="en-US" dirty="0"/>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Footer Placeholder 2">
            <a:extLst>
              <a:ext uri="{FF2B5EF4-FFF2-40B4-BE49-F238E27FC236}">
                <a16:creationId xmlns:a16="http://schemas.microsoft.com/office/drawing/2014/main" id="{FE280278-22FE-4F3D-8D37-B8FB096E9C4C}"/>
              </a:ext>
            </a:extLst>
          </p:cNvPr>
          <p:cNvSpPr txBox="1">
            <a:spLocks/>
          </p:cNvSpPr>
          <p:nvPr userDrawn="1"/>
        </p:nvSpPr>
        <p:spPr>
          <a:xfrm>
            <a:off x="3600288" y="6464007"/>
            <a:ext cx="3086100" cy="180000"/>
          </a:xfrm>
          <a:prstGeom prst="rect">
            <a:avLst/>
          </a:prstGeom>
        </p:spPr>
        <p:txBody>
          <a:bodyPr/>
          <a:lstStyle>
            <a:defPPr>
              <a:defRPr lang="en-US"/>
            </a:defPPr>
            <a:lvl1pPr>
              <a:defRPr sz="800">
                <a:solidFill>
                  <a:schemeClr val="bg1"/>
                </a:solidFill>
                <a:latin typeface="EYInterstate" panose="02000503020000020004" pitchFamily="2"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r>
              <a:rPr lang="en-US" sz="1400" kern="1200" dirty="0">
                <a:solidFill>
                  <a:schemeClr val="tx1"/>
                </a:solidFill>
                <a:latin typeface="EYInterstate Light" panose="02000506000000020004" pitchFamily="2" charset="0"/>
                <a:ea typeface="+mn-ea"/>
                <a:cs typeface="+mn-cs"/>
              </a:rPr>
              <a:t>New auditors reporting</a:t>
            </a:r>
          </a:p>
        </p:txBody>
      </p:sp>
      <p:sp>
        <p:nvSpPr>
          <p:cNvPr id="22" name="Slide Number Placeholder 4">
            <a:extLst>
              <a:ext uri="{FF2B5EF4-FFF2-40B4-BE49-F238E27FC236}">
                <a16:creationId xmlns:a16="http://schemas.microsoft.com/office/drawing/2014/main" id="{4093714F-0FA2-4BA1-B9F9-9CDFDB009BD4}"/>
              </a:ext>
            </a:extLst>
          </p:cNvPr>
          <p:cNvSpPr txBox="1">
            <a:spLocks/>
          </p:cNvSpPr>
          <p:nvPr userDrawn="1"/>
        </p:nvSpPr>
        <p:spPr>
          <a:xfrm>
            <a:off x="1131531" y="6471244"/>
            <a:ext cx="663066" cy="180000"/>
          </a:xfrm>
          <a:prstGeom prst="rect">
            <a:avLst/>
          </a:prstGeom>
        </p:spPr>
        <p:txBody>
          <a:bodyPr lIns="0"/>
          <a:lstStyle>
            <a:defPPr>
              <a:defRPr lang="en-US"/>
            </a:defPPr>
            <a:lvl1pPr>
              <a:defRPr sz="800">
                <a:solidFill>
                  <a:schemeClr val="bg1"/>
                </a:solidFill>
                <a:latin typeface="EYInterstate" panose="02000503020000020004" pitchFamily="2"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GB" sz="1100" kern="1200" dirty="0">
                <a:solidFill>
                  <a:schemeClr val="tx1"/>
                </a:solidFill>
                <a:latin typeface="EYInterstate Light" panose="02000506000000020004" pitchFamily="2" charset="0"/>
                <a:ea typeface="+mn-ea"/>
                <a:cs typeface="+mn-cs"/>
              </a:rPr>
              <a:t>Page </a:t>
            </a:r>
            <a:fld id="{D5B76411-544C-4F9A-8EDE-9EEB2BD21F95}" type="slidenum">
              <a:rPr lang="en-IN" sz="1100" kern="1200" smtClean="0">
                <a:solidFill>
                  <a:schemeClr val="tx1"/>
                </a:solidFill>
                <a:latin typeface="EYInterstate Light" panose="02000506000000020004" pitchFamily="2" charset="0"/>
                <a:ea typeface="+mn-ea"/>
                <a:cs typeface="+mn-cs"/>
              </a:rPr>
              <a:t>‹#›</a:t>
            </a:fld>
            <a:endParaRPr sz="1100" kern="1200" dirty="0">
              <a:solidFill>
                <a:schemeClr val="tx1"/>
              </a:solidFill>
              <a:latin typeface="EYInterstate Light" panose="02000506000000020004" pitchFamily="2" charset="0"/>
              <a:ea typeface="+mn-ea"/>
              <a:cs typeface="+mn-cs"/>
            </a:endParaRPr>
          </a:p>
        </p:txBody>
      </p:sp>
      <p:cxnSp>
        <p:nvCxnSpPr>
          <p:cNvPr id="12" name="Straight Connector 11">
            <a:extLst>
              <a:ext uri="{FF2B5EF4-FFF2-40B4-BE49-F238E27FC236}">
                <a16:creationId xmlns:a16="http://schemas.microsoft.com/office/drawing/2014/main" id="{47AABF77-1CD1-4208-B9B6-BBB5D81DDCD8}"/>
              </a:ext>
            </a:extLst>
          </p:cNvPr>
          <p:cNvCxnSpPr/>
          <p:nvPr userDrawn="1"/>
        </p:nvCxnSpPr>
        <p:spPr>
          <a:xfrm>
            <a:off x="587693" y="6394450"/>
            <a:ext cx="10982325" cy="0"/>
          </a:xfrm>
          <a:prstGeom prst="line">
            <a:avLst/>
          </a:prstGeom>
          <a:ln w="9525">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cxnSp>
      <p:sp>
        <p:nvSpPr>
          <p:cNvPr id="16" name="Footer Placeholder 2">
            <a:extLst>
              <a:ext uri="{FF2B5EF4-FFF2-40B4-BE49-F238E27FC236}">
                <a16:creationId xmlns:a16="http://schemas.microsoft.com/office/drawing/2014/main" id="{28484622-897E-48EF-9337-C9DB29912BFF}"/>
              </a:ext>
            </a:extLst>
          </p:cNvPr>
          <p:cNvSpPr txBox="1">
            <a:spLocks/>
          </p:cNvSpPr>
          <p:nvPr userDrawn="1"/>
        </p:nvSpPr>
        <p:spPr>
          <a:xfrm>
            <a:off x="8324688" y="6441569"/>
            <a:ext cx="3086100" cy="180000"/>
          </a:xfrm>
          <a:prstGeom prst="rect">
            <a:avLst/>
          </a:prstGeom>
        </p:spPr>
        <p:txBody>
          <a:bodyPr/>
          <a:lstStyle>
            <a:defPPr>
              <a:defRPr lang="en-US"/>
            </a:defPPr>
            <a:lvl1pPr>
              <a:defRPr sz="800">
                <a:solidFill>
                  <a:schemeClr val="bg1"/>
                </a:solidFill>
                <a:latin typeface="EYInterstate" panose="02000503020000020004" pitchFamily="2"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r>
              <a:rPr lang="en-US" sz="1400" dirty="0" err="1">
                <a:solidFill>
                  <a:schemeClr val="tx1"/>
                </a:solidFill>
              </a:rPr>
              <a:t>Kozhicode</a:t>
            </a:r>
            <a:r>
              <a:rPr lang="en-US" sz="1400" dirty="0">
                <a:solidFill>
                  <a:schemeClr val="tx1"/>
                </a:solidFill>
              </a:rPr>
              <a:t> branch of SIRC</a:t>
            </a:r>
          </a:p>
        </p:txBody>
      </p:sp>
    </p:spTree>
    <p:extLst>
      <p:ext uri="{BB962C8B-B14F-4D97-AF65-F5344CB8AC3E}">
        <p14:creationId xmlns:p14="http://schemas.microsoft.com/office/powerpoint/2010/main" val="430719548"/>
      </p:ext>
    </p:extLst>
  </p:cSld>
  <p:clrMap bg1="lt1" tx1="dk1" bg2="lt2" tx2="dk2" accent1="accent1" accent2="accent2" accent3="accent3" accent4="accent4" accent5="accent5" accent6="accent6" hlink="hlink" folHlink="folHlink"/>
  <p:sldLayoutIdLst>
    <p:sldLayoutId id="2147484042" r:id="rId1"/>
    <p:sldLayoutId id="2147484033" r:id="rId2"/>
    <p:sldLayoutId id="2147484035" r:id="rId3"/>
    <p:sldLayoutId id="2147484036" r:id="rId4"/>
    <p:sldLayoutId id="2147484039" r:id="rId5"/>
    <p:sldLayoutId id="2147484045" r:id="rId6"/>
  </p:sldLayoutIdLst>
  <p:hf hdr="0"/>
  <p:txStyles>
    <p:titleStyle>
      <a:lvl1pPr algn="l" defTabSz="914400" rtl="0" eaLnBrk="1" latinLnBrk="0" hangingPunct="1">
        <a:lnSpc>
          <a:spcPct val="85000"/>
        </a:lnSpc>
        <a:spcBef>
          <a:spcPct val="0"/>
        </a:spcBef>
        <a:buNone/>
        <a:defRPr sz="2400" b="0" kern="1200">
          <a:solidFill>
            <a:schemeClr val="tx1"/>
          </a:solidFill>
          <a:latin typeface="EYInterstate Light" panose="02000506000000020004" pitchFamily="2" charset="0"/>
          <a:ea typeface="+mj-ea"/>
          <a:cs typeface="Arial" pitchFamily="34" charset="0"/>
        </a:defRPr>
      </a:lvl1pPr>
    </p:titleStyle>
    <p:bodyStyle>
      <a:lvl1pPr marL="356616" indent="-356616" algn="l" defTabSz="914400" rtl="0" eaLnBrk="1" latinLnBrk="0" hangingPunct="1">
        <a:spcBef>
          <a:spcPct val="20000"/>
        </a:spcBef>
        <a:buClr>
          <a:schemeClr val="tx2"/>
        </a:buClr>
        <a:buSzPct val="70000"/>
        <a:buFont typeface="Arial" pitchFamily="34" charset="0"/>
        <a:buChar char="►"/>
        <a:defRPr sz="2000" kern="1200">
          <a:solidFill>
            <a:schemeClr val="tx1"/>
          </a:solidFill>
          <a:latin typeface="EYInterstate Light" panose="02000506000000020004" pitchFamily="2" charset="0"/>
          <a:ea typeface="+mn-ea"/>
          <a:cs typeface="+mn-cs"/>
        </a:defRPr>
      </a:lvl1pPr>
      <a:lvl2pPr marL="713232" indent="-356616" algn="l" defTabSz="914400" rtl="0" eaLnBrk="1" latinLnBrk="0" hangingPunct="1">
        <a:spcBef>
          <a:spcPct val="20000"/>
        </a:spcBef>
        <a:buClr>
          <a:schemeClr val="tx2"/>
        </a:buClr>
        <a:buSzPct val="70000"/>
        <a:buFont typeface="Arial" pitchFamily="34" charset="0"/>
        <a:buChar char="►"/>
        <a:defRPr sz="1800" kern="1200">
          <a:solidFill>
            <a:schemeClr val="tx1"/>
          </a:solidFill>
          <a:latin typeface="EYInterstate Light" panose="02000506000000020004" pitchFamily="2" charset="0"/>
          <a:ea typeface="+mn-ea"/>
          <a:cs typeface="+mn-cs"/>
        </a:defRPr>
      </a:lvl2pPr>
      <a:lvl3pPr marL="1069848" indent="-356616" algn="l" defTabSz="914400" rtl="0" eaLnBrk="1" latinLnBrk="0" hangingPunct="1">
        <a:spcBef>
          <a:spcPct val="20000"/>
        </a:spcBef>
        <a:buClr>
          <a:schemeClr val="tx2"/>
        </a:buClr>
        <a:buSzPct val="70000"/>
        <a:buFont typeface="Arial" pitchFamily="34" charset="0"/>
        <a:buChar char="►"/>
        <a:defRPr sz="1600" kern="1200">
          <a:solidFill>
            <a:schemeClr val="tx1"/>
          </a:solidFill>
          <a:latin typeface="EYInterstate Light" panose="02000506000000020004" pitchFamily="2" charset="0"/>
          <a:ea typeface="+mn-ea"/>
          <a:cs typeface="+mn-cs"/>
        </a:defRPr>
      </a:lvl3pPr>
      <a:lvl4pPr marL="1426464" indent="-356616" algn="l" defTabSz="914400" rtl="0" eaLnBrk="1" latinLnBrk="0" hangingPunct="1">
        <a:spcBef>
          <a:spcPct val="20000"/>
        </a:spcBef>
        <a:buClr>
          <a:schemeClr val="tx2"/>
        </a:buClr>
        <a:buSzPct val="70000"/>
        <a:buFont typeface="Arial" pitchFamily="34" charset="0"/>
        <a:buChar char="►"/>
        <a:defRPr sz="1400" kern="1200">
          <a:solidFill>
            <a:schemeClr val="tx1"/>
          </a:solidFill>
          <a:latin typeface="EYInterstate Light" panose="02000506000000020004" pitchFamily="2" charset="0"/>
          <a:ea typeface="+mn-ea"/>
          <a:cs typeface="+mn-cs"/>
        </a:defRPr>
      </a:lvl4pPr>
      <a:lvl5pPr marL="1783080" indent="-356616" algn="l" defTabSz="914400" rtl="0" eaLnBrk="1" latinLnBrk="0" hangingPunct="1">
        <a:spcBef>
          <a:spcPct val="20000"/>
        </a:spcBef>
        <a:buClr>
          <a:schemeClr val="tx2"/>
        </a:buClr>
        <a:buSzPct val="70000"/>
        <a:buFont typeface="Arial" pitchFamily="34" charset="0"/>
        <a:buChar char="►"/>
        <a:defRPr sz="1200" kern="1200">
          <a:solidFill>
            <a:schemeClr val="tx1"/>
          </a:solidFill>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icsi.edu/media/webmodules/SS3_DIVIDEDRELEASED_NC.pdf"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hyperlink" Target="https://www.icsi.edu/media/webmodules/Guidance_Note_on_Dividend_.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0" name="Picture 6" descr="Checking Account vs Savings Account - Difference and Comparison | Diffen">
            <a:extLst>
              <a:ext uri="{FF2B5EF4-FFF2-40B4-BE49-F238E27FC236}">
                <a16:creationId xmlns:a16="http://schemas.microsoft.com/office/drawing/2014/main" id="{7B4E0492-C3DE-4A49-A4FA-1A0C8ABFDF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 y="-100361"/>
            <a:ext cx="12198347"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a:extLst>
              <a:ext uri="{FF2B5EF4-FFF2-40B4-BE49-F238E27FC236}">
                <a16:creationId xmlns:a16="http://schemas.microsoft.com/office/drawing/2014/main" id="{E9241E39-8593-46D9-AAD4-673AA9B11074}"/>
              </a:ext>
            </a:extLst>
          </p:cNvPr>
          <p:cNvSpPr txBox="1">
            <a:spLocks/>
          </p:cNvSpPr>
          <p:nvPr/>
        </p:nvSpPr>
        <p:spPr>
          <a:xfrm>
            <a:off x="5824285" y="255646"/>
            <a:ext cx="5683224" cy="536738"/>
          </a:xfrm>
          <a:prstGeom prst="rect">
            <a:avLst/>
          </a:prstGeom>
        </p:spPr>
        <p:txBody>
          <a:bodyPr/>
          <a:lstStyle>
            <a:lvl1pPr algn="l" defTabSz="914400" rtl="0" eaLnBrk="1" latinLnBrk="0" hangingPunct="1">
              <a:lnSpc>
                <a:spcPct val="85000"/>
              </a:lnSpc>
              <a:spcBef>
                <a:spcPct val="0"/>
              </a:spcBef>
              <a:buNone/>
              <a:defRPr sz="2400" b="0" kern="1200">
                <a:solidFill>
                  <a:schemeClr val="tx1"/>
                </a:solidFill>
                <a:latin typeface="EYInterstate Light" panose="02000506000000020004" pitchFamily="2" charset="0"/>
                <a:ea typeface="+mj-ea"/>
                <a:cs typeface="Arial" pitchFamily="34" charset="0"/>
              </a:defRPr>
            </a:lvl1pPr>
          </a:lstStyle>
          <a:p>
            <a:pPr>
              <a:spcAft>
                <a:spcPts val="600"/>
              </a:spcAft>
              <a:buClr>
                <a:schemeClr val="accent2"/>
              </a:buClr>
              <a:buSzPct val="70000"/>
            </a:pPr>
            <a:r>
              <a:rPr lang="en-IN" sz="3200" b="1" dirty="0">
                <a:latin typeface="+mn-lt"/>
              </a:rPr>
              <a:t>CARO 2020 and         changes in main audit report</a:t>
            </a:r>
          </a:p>
        </p:txBody>
      </p:sp>
      <p:sp>
        <p:nvSpPr>
          <p:cNvPr id="9" name="Rectangle: Top Corners Rounded 8">
            <a:extLst>
              <a:ext uri="{FF2B5EF4-FFF2-40B4-BE49-F238E27FC236}">
                <a16:creationId xmlns:a16="http://schemas.microsoft.com/office/drawing/2014/main" id="{2E99F1FB-B567-423D-A54E-FE3761CC30E1}"/>
              </a:ext>
            </a:extLst>
          </p:cNvPr>
          <p:cNvSpPr/>
          <p:nvPr/>
        </p:nvSpPr>
        <p:spPr>
          <a:xfrm rot="5400000">
            <a:off x="7864542" y="-2119142"/>
            <a:ext cx="1952297" cy="6590367"/>
          </a:xfrm>
          <a:prstGeom prst="round2SameRect">
            <a:avLst/>
          </a:prstGeom>
          <a:solidFill>
            <a:srgbClr val="FFE600">
              <a:alpha val="80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10" name="Title 1">
            <a:extLst>
              <a:ext uri="{FF2B5EF4-FFF2-40B4-BE49-F238E27FC236}">
                <a16:creationId xmlns:a16="http://schemas.microsoft.com/office/drawing/2014/main" id="{EF57B721-47AC-45CA-968F-9FC43CE5A10B}"/>
              </a:ext>
            </a:extLst>
          </p:cNvPr>
          <p:cNvSpPr txBox="1">
            <a:spLocks/>
          </p:cNvSpPr>
          <p:nvPr/>
        </p:nvSpPr>
        <p:spPr>
          <a:xfrm>
            <a:off x="5824286" y="255646"/>
            <a:ext cx="6029460" cy="1595456"/>
          </a:xfrm>
          <a:prstGeom prst="rect">
            <a:avLst/>
          </a:prstGeom>
        </p:spPr>
        <p:txBody>
          <a:bodyPr/>
          <a:lstStyle>
            <a:lvl1pPr algn="l" defTabSz="914400" rtl="0" eaLnBrk="1" latinLnBrk="0" hangingPunct="1">
              <a:lnSpc>
                <a:spcPct val="85000"/>
              </a:lnSpc>
              <a:spcBef>
                <a:spcPct val="0"/>
              </a:spcBef>
              <a:buNone/>
              <a:defRPr sz="2400" b="0" kern="1200">
                <a:solidFill>
                  <a:schemeClr val="tx1"/>
                </a:solidFill>
                <a:latin typeface="EYInterstate Light" panose="02000506000000020004" pitchFamily="2" charset="0"/>
                <a:ea typeface="+mj-ea"/>
                <a:cs typeface="Arial" pitchFamily="34" charset="0"/>
              </a:defRPr>
            </a:lvl1pPr>
          </a:lstStyle>
          <a:p>
            <a:pPr>
              <a:spcAft>
                <a:spcPts val="600"/>
              </a:spcAft>
              <a:buClr>
                <a:schemeClr val="accent2"/>
              </a:buClr>
              <a:buSzPct val="70000"/>
            </a:pPr>
            <a:r>
              <a:rPr lang="en-IN" sz="3200" b="1" dirty="0">
                <a:latin typeface="+mn-lt"/>
              </a:rPr>
              <a:t>CARO 2020 and             changes in main audit report</a:t>
            </a:r>
          </a:p>
          <a:p>
            <a:pPr>
              <a:spcAft>
                <a:spcPts val="600"/>
              </a:spcAft>
              <a:buClr>
                <a:schemeClr val="accent2"/>
              </a:buClr>
              <a:buSzPct val="70000"/>
            </a:pPr>
            <a:r>
              <a:rPr lang="en-IN" sz="3200" b="1" dirty="0">
                <a:latin typeface="+mn-lt"/>
              </a:rPr>
              <a:t>			       </a:t>
            </a:r>
            <a:r>
              <a:rPr lang="en-IN" b="1" dirty="0">
                <a:latin typeface="+mn-lt"/>
              </a:rPr>
              <a:t>Hemal Shah</a:t>
            </a:r>
            <a:r>
              <a:rPr lang="en-IN" sz="1800" b="1" dirty="0">
                <a:latin typeface="+mn-lt"/>
              </a:rPr>
              <a:t>			             	             </a:t>
            </a:r>
            <a:r>
              <a:rPr lang="en-IN" sz="2000" b="1" dirty="0">
                <a:latin typeface="+mn-lt"/>
              </a:rPr>
              <a:t>May 7, 2022</a:t>
            </a:r>
          </a:p>
        </p:txBody>
      </p:sp>
      <p:sp>
        <p:nvSpPr>
          <p:cNvPr id="11" name="Rectangle: Top Corners Rounded 10">
            <a:extLst>
              <a:ext uri="{FF2B5EF4-FFF2-40B4-BE49-F238E27FC236}">
                <a16:creationId xmlns:a16="http://schemas.microsoft.com/office/drawing/2014/main" id="{3E38FF6A-A0AC-4931-80A2-A0A2223346C8}"/>
              </a:ext>
            </a:extLst>
          </p:cNvPr>
          <p:cNvSpPr/>
          <p:nvPr/>
        </p:nvSpPr>
        <p:spPr>
          <a:xfrm rot="5400000">
            <a:off x="7293166" y="1768495"/>
            <a:ext cx="1136883" cy="8541831"/>
          </a:xfrm>
          <a:prstGeom prst="round2SameRect">
            <a:avLst/>
          </a:prstGeom>
          <a:solidFill>
            <a:srgbClr val="FFE600">
              <a:alpha val="80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12" name="Title 1">
            <a:extLst>
              <a:ext uri="{FF2B5EF4-FFF2-40B4-BE49-F238E27FC236}">
                <a16:creationId xmlns:a16="http://schemas.microsoft.com/office/drawing/2014/main" id="{932BEAF8-A957-46A4-9D5F-F2256B29ABAB}"/>
              </a:ext>
            </a:extLst>
          </p:cNvPr>
          <p:cNvSpPr txBox="1">
            <a:spLocks/>
          </p:cNvSpPr>
          <p:nvPr/>
        </p:nvSpPr>
        <p:spPr>
          <a:xfrm>
            <a:off x="3757960" y="5727175"/>
            <a:ext cx="8285357" cy="536738"/>
          </a:xfrm>
          <a:prstGeom prst="rect">
            <a:avLst/>
          </a:prstGeom>
        </p:spPr>
        <p:txBody>
          <a:bodyPr/>
          <a:lstStyle>
            <a:lvl1pPr algn="l" defTabSz="914400" rtl="0" eaLnBrk="1" latinLnBrk="0" hangingPunct="1">
              <a:lnSpc>
                <a:spcPct val="85000"/>
              </a:lnSpc>
              <a:spcBef>
                <a:spcPct val="0"/>
              </a:spcBef>
              <a:buNone/>
              <a:defRPr sz="2400" b="0" kern="1200">
                <a:solidFill>
                  <a:schemeClr val="tx1"/>
                </a:solidFill>
                <a:latin typeface="EYInterstate Light" panose="02000506000000020004" pitchFamily="2" charset="0"/>
                <a:ea typeface="+mj-ea"/>
                <a:cs typeface="Arial" pitchFamily="34" charset="0"/>
              </a:defRPr>
            </a:lvl1pPr>
          </a:lstStyle>
          <a:p>
            <a:r>
              <a:rPr lang="en-IN" dirty="0">
                <a:effectLst/>
                <a:latin typeface="Calibri" panose="020F0502020204030204" pitchFamily="34" charset="0"/>
                <a:ea typeface="Calibri" panose="020F0502020204030204" pitchFamily="34" charset="0"/>
              </a:rPr>
              <a:t>Kozhikode Branch of SIRC Of ICAI &amp; </a:t>
            </a:r>
          </a:p>
          <a:p>
            <a:r>
              <a:rPr lang="en-IN" dirty="0">
                <a:solidFill>
                  <a:srgbClr val="333333"/>
                </a:solidFill>
                <a:effectLst/>
                <a:latin typeface="Arial" panose="020B0604020202020204" pitchFamily="34" charset="0"/>
                <a:ea typeface="Calibri" panose="020F0502020204030204" pitchFamily="34" charset="0"/>
              </a:rPr>
              <a:t>Corporate Laws &amp; Corporate Governance Committee</a:t>
            </a:r>
            <a:r>
              <a:rPr lang="en-IN" dirty="0">
                <a:effectLst/>
                <a:latin typeface="Calibri" panose="020F0502020204030204" pitchFamily="34" charset="0"/>
                <a:ea typeface="Calibri" panose="020F0502020204030204" pitchFamily="34" charset="0"/>
              </a:rPr>
              <a:t> of ICAI</a:t>
            </a:r>
          </a:p>
        </p:txBody>
      </p:sp>
    </p:spTree>
    <p:extLst>
      <p:ext uri="{BB962C8B-B14F-4D97-AF65-F5344CB8AC3E}">
        <p14:creationId xmlns:p14="http://schemas.microsoft.com/office/powerpoint/2010/main" val="124231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Applicability for all companies</a:t>
            </a:r>
          </a:p>
        </p:txBody>
      </p:sp>
      <p:sp>
        <p:nvSpPr>
          <p:cNvPr id="5" name="TextBox 4">
            <a:extLst>
              <a:ext uri="{FF2B5EF4-FFF2-40B4-BE49-F238E27FC236}">
                <a16:creationId xmlns:a16="http://schemas.microsoft.com/office/drawing/2014/main" id="{F510DACA-2488-4C53-87D2-034A22B3EEBC}"/>
              </a:ext>
            </a:extLst>
          </p:cNvPr>
          <p:cNvSpPr txBox="1"/>
          <p:nvPr/>
        </p:nvSpPr>
        <p:spPr>
          <a:xfrm>
            <a:off x="621122" y="2083843"/>
            <a:ext cx="10956105" cy="3874885"/>
          </a:xfrm>
          <a:prstGeom prst="rect">
            <a:avLst/>
          </a:prstGeom>
          <a:noFill/>
          <a:ln>
            <a:solidFill>
              <a:schemeClr val="bg1">
                <a:lumMod val="75000"/>
              </a:schemeClr>
            </a:solidFill>
          </a:ln>
        </p:spPr>
        <p:txBody>
          <a:bodyPr wrap="square" lIns="72000" tIns="108000" rIns="72000" bIns="72000" rtlCol="0">
            <a:spAutoFit/>
          </a:bodyPr>
          <a:lstStyle/>
          <a:p>
            <a:pPr marL="263525" marR="0" lvl="0" indent="-263525" algn="just" defTabSz="914400" rtl="0" eaLnBrk="1" fontAlgn="auto" latinLnBrk="0" hangingPunct="1">
              <a:lnSpc>
                <a:spcPct val="130000"/>
              </a:lnSpc>
              <a:spcBef>
                <a:spcPts val="0"/>
              </a:spcBef>
              <a:spcAft>
                <a:spcPts val="400"/>
              </a:spcAft>
              <a:buClr>
                <a:srgbClr val="FFE600"/>
              </a:buClr>
              <a:buSzPct val="70000"/>
              <a:buFont typeface="Arial" pitchFamily="34" charset="0"/>
              <a:buChar char="►"/>
              <a:tabLst/>
              <a:defRPr/>
            </a:pPr>
            <a:r>
              <a:rPr lang="en-IN" sz="1400" dirty="0">
                <a:solidFill>
                  <a:schemeClr val="bg2"/>
                </a:solidFill>
                <a:latin typeface="EYInterstate Light" panose="02000506000000020004" pitchFamily="2" charset="0"/>
              </a:rPr>
              <a:t>Applies to auditors of:</a:t>
            </a:r>
          </a:p>
          <a:p>
            <a:pPr marL="538163" lvl="1" indent="-274638" algn="just">
              <a:lnSpc>
                <a:spcPct val="130000"/>
              </a:lnSpc>
              <a:spcAft>
                <a:spcPts val="400"/>
              </a:spcAft>
              <a:buClr>
                <a:srgbClr val="FFE600"/>
              </a:buClr>
              <a:buSzPct val="70000"/>
              <a:buFont typeface="Arial" pitchFamily="34" charset="0"/>
              <a:buChar char="►"/>
              <a:defRPr/>
            </a:pPr>
            <a:r>
              <a:rPr lang="en-IN" sz="1400" dirty="0">
                <a:solidFill>
                  <a:schemeClr val="bg2"/>
                </a:solidFill>
                <a:latin typeface="EYInterstate Light" panose="02000506000000020004" pitchFamily="2" charset="0"/>
              </a:rPr>
              <a:t>A</a:t>
            </a:r>
            <a:r>
              <a:rPr kumimoji="0" lang="en-IN" sz="1400" b="0" i="0" u="none" strike="noStrike" kern="1200" cap="none" spc="0" normalizeH="0" baseline="0" noProof="0" dirty="0" err="1">
                <a:ln>
                  <a:noFill/>
                </a:ln>
                <a:solidFill>
                  <a:schemeClr val="bg2"/>
                </a:solidFill>
                <a:effectLst/>
                <a:uLnTx/>
                <a:uFillTx/>
                <a:latin typeface="EYInterstate Light" panose="02000506000000020004" pitchFamily="2" charset="0"/>
                <a:ea typeface="+mn-ea"/>
                <a:cs typeface="+mn-cs"/>
              </a:rPr>
              <a:t>ll</a:t>
            </a:r>
            <a:r>
              <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 class of companies (including section 8 companies)  </a:t>
            </a:r>
          </a:p>
          <a:p>
            <a:pPr marL="538163" lvl="1" indent="-274638" algn="just">
              <a:lnSpc>
                <a:spcPct val="130000"/>
              </a:lnSpc>
              <a:spcAft>
                <a:spcPts val="400"/>
              </a:spcAft>
              <a:buClr>
                <a:srgbClr val="FFE600"/>
              </a:buClr>
              <a:buSzPct val="70000"/>
              <a:buFont typeface="Arial" pitchFamily="34" charset="0"/>
              <a:buChar char="►"/>
              <a:defRPr/>
            </a:pPr>
            <a:r>
              <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Foreign companies e.g. liaison office as defined under 2013 Act. Reference may be made to Rule 5(2) of Registration of Foreign Companies Rules:</a:t>
            </a:r>
          </a:p>
          <a:p>
            <a:pPr marL="538163" lvl="1" algn="just">
              <a:lnSpc>
                <a:spcPct val="130000"/>
              </a:lnSpc>
              <a:spcAft>
                <a:spcPts val="400"/>
              </a:spcAft>
              <a:buClr>
                <a:srgbClr val="FFE600"/>
              </a:buClr>
              <a:buSzPct val="70000"/>
              <a:defRPr/>
            </a:pPr>
            <a:r>
              <a:rPr kumimoji="0" lang="en-IN" sz="1400" b="0" i="1"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The provisions of Chapter X i.e. Audit and Auditors and rules made there under, as far as applicable, shall apply, mutatis mutandis, to the foreign company</a:t>
            </a:r>
          </a:p>
          <a:p>
            <a:pPr marL="263525" marR="0" lvl="0" indent="-263525" algn="just" defTabSz="914400" rtl="0" eaLnBrk="1" fontAlgn="auto" latinLnBrk="0" hangingPunct="1">
              <a:lnSpc>
                <a:spcPct val="130000"/>
              </a:lnSpc>
              <a:spcBef>
                <a:spcPts val="0"/>
              </a:spcBef>
              <a:spcAft>
                <a:spcPts val="400"/>
              </a:spcAft>
              <a:buClr>
                <a:srgbClr val="FFE600"/>
              </a:buClr>
              <a:buSzPct val="70000"/>
              <a:buFont typeface="Arial" pitchFamily="34" charset="0"/>
              <a:buChar char="►"/>
              <a:tabLst/>
              <a:defRPr/>
            </a:pPr>
            <a:r>
              <a:rPr lang="en-IN" sz="1400" dirty="0">
                <a:solidFill>
                  <a:schemeClr val="bg2"/>
                </a:solidFill>
                <a:latin typeface="EYInterstate Light" panose="02000506000000020004" pitchFamily="2" charset="0"/>
              </a:rPr>
              <a:t>Applies to standalone and consolidated financial statements</a:t>
            </a:r>
          </a:p>
          <a:p>
            <a:pPr marL="263525" marR="0" lvl="0" indent="-263525" algn="just" defTabSz="914400" rtl="0" eaLnBrk="1" fontAlgn="auto" latinLnBrk="0" hangingPunct="1">
              <a:lnSpc>
                <a:spcPct val="130000"/>
              </a:lnSpc>
              <a:spcBef>
                <a:spcPts val="0"/>
              </a:spcBef>
              <a:spcAft>
                <a:spcPts val="4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Consolidated financial statements may include certain group entities which are either not companies under the 2013 Act (e.g. LLP) or are incorporated outside India </a:t>
            </a:r>
          </a:p>
          <a:p>
            <a:pPr marL="538163" marR="0" lvl="0" indent="-274638" algn="just" defTabSz="914400" rtl="0" eaLnBrk="1" fontAlgn="auto" latinLnBrk="0" hangingPunct="1">
              <a:lnSpc>
                <a:spcPct val="130000"/>
              </a:lnSpc>
              <a:spcBef>
                <a:spcPts val="0"/>
              </a:spcBef>
              <a:spcAft>
                <a:spcPts val="4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Auditors of such entities are not required to comply with these requirements – as provisions of 2013 Act does not apply to them</a:t>
            </a:r>
          </a:p>
          <a:p>
            <a:pPr marL="538163" lvl="1" indent="-274638" algn="just">
              <a:lnSpc>
                <a:spcPct val="130000"/>
              </a:lnSpc>
              <a:spcAft>
                <a:spcPts val="400"/>
              </a:spcAft>
              <a:buClr>
                <a:srgbClr val="FFE600"/>
              </a:buClr>
              <a:buSzPct val="70000"/>
              <a:buFont typeface="Arial" pitchFamily="34" charset="0"/>
              <a:buChar char="►"/>
              <a:defRPr/>
            </a:pPr>
            <a:r>
              <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In such case </a:t>
            </a:r>
            <a:r>
              <a:rPr lang="en-IN" sz="1400" dirty="0">
                <a:solidFill>
                  <a:schemeClr val="bg2"/>
                </a:solidFill>
                <a:latin typeface="EYInterstate Light" panose="02000506000000020004" pitchFamily="2" charset="0"/>
              </a:rPr>
              <a:t>Group auditor to state that the comment has been made after considering only those entities on which provisions of 2013 Act apply at standalone level</a:t>
            </a:r>
            <a:endPar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endParaRPr>
          </a:p>
        </p:txBody>
      </p:sp>
      <p:grpSp>
        <p:nvGrpSpPr>
          <p:cNvPr id="2" name="Group 1">
            <a:extLst>
              <a:ext uri="{FF2B5EF4-FFF2-40B4-BE49-F238E27FC236}">
                <a16:creationId xmlns:a16="http://schemas.microsoft.com/office/drawing/2014/main" id="{E00884DF-B818-469D-A511-E5B3E18CE311}"/>
              </a:ext>
            </a:extLst>
          </p:cNvPr>
          <p:cNvGrpSpPr/>
          <p:nvPr/>
        </p:nvGrpSpPr>
        <p:grpSpPr>
          <a:xfrm>
            <a:off x="636607" y="-898427"/>
            <a:ext cx="10994988" cy="608020"/>
            <a:chOff x="643592" y="1135679"/>
            <a:chExt cx="10994988" cy="530910"/>
          </a:xfrm>
        </p:grpSpPr>
        <p:sp>
          <p:nvSpPr>
            <p:cNvPr id="11" name="Rectangle 10">
              <a:extLst>
                <a:ext uri="{FF2B5EF4-FFF2-40B4-BE49-F238E27FC236}">
                  <a16:creationId xmlns:a16="http://schemas.microsoft.com/office/drawing/2014/main" id="{8CE701DE-2DE0-47FD-ADB1-040A8895B1B4}"/>
                </a:ext>
              </a:extLst>
            </p:cNvPr>
            <p:cNvSpPr/>
            <p:nvPr/>
          </p:nvSpPr>
          <p:spPr>
            <a:xfrm>
              <a:off x="643592" y="1135679"/>
              <a:ext cx="77767" cy="530908"/>
            </a:xfrm>
            <a:prstGeom prst="rect">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200" b="0" i="0" u="none" strike="noStrike" kern="1200" cap="none" spc="0" normalizeH="0" baseline="0" noProof="0" dirty="0">
                <a:ln>
                  <a:noFill/>
                </a:ln>
                <a:solidFill>
                  <a:srgbClr val="2E2E38"/>
                </a:solidFill>
                <a:effectLst/>
                <a:uLnTx/>
                <a:uFillTx/>
                <a:latin typeface="EYInterstate Light"/>
                <a:ea typeface="+mn-ea"/>
                <a:cs typeface="+mn-cs"/>
              </a:endParaRPr>
            </a:p>
          </p:txBody>
        </p:sp>
        <p:sp>
          <p:nvSpPr>
            <p:cNvPr id="13" name="Rectangle 12">
              <a:extLst>
                <a:ext uri="{FF2B5EF4-FFF2-40B4-BE49-F238E27FC236}">
                  <a16:creationId xmlns:a16="http://schemas.microsoft.com/office/drawing/2014/main" id="{656804EB-0926-4F0B-8D60-F5DE109A2B76}"/>
                </a:ext>
              </a:extLst>
            </p:cNvPr>
            <p:cNvSpPr/>
            <p:nvPr/>
          </p:nvSpPr>
          <p:spPr>
            <a:xfrm>
              <a:off x="11494434" y="1160466"/>
              <a:ext cx="144146" cy="506123"/>
            </a:xfrm>
            <a:prstGeom prst="rect">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200" b="0" i="0" u="none" strike="noStrike" kern="1200" cap="none" spc="0" normalizeH="0" baseline="0" noProof="0" dirty="0">
                <a:ln>
                  <a:noFill/>
                </a:ln>
                <a:solidFill>
                  <a:srgbClr val="2E2E38"/>
                </a:solidFill>
                <a:effectLst/>
                <a:uLnTx/>
                <a:uFillTx/>
                <a:latin typeface="EYInterstate Light"/>
                <a:ea typeface="+mn-ea"/>
                <a:cs typeface="+mn-cs"/>
              </a:endParaRPr>
            </a:p>
          </p:txBody>
        </p:sp>
      </p:grpSp>
      <p:sp>
        <p:nvSpPr>
          <p:cNvPr id="8" name="Rectangle: Single Corner Snipped 7">
            <a:extLst>
              <a:ext uri="{FF2B5EF4-FFF2-40B4-BE49-F238E27FC236}">
                <a16:creationId xmlns:a16="http://schemas.microsoft.com/office/drawing/2014/main" id="{AF7E2400-923D-4D59-90FA-160031B74013}"/>
              </a:ext>
            </a:extLst>
          </p:cNvPr>
          <p:cNvSpPr/>
          <p:nvPr/>
        </p:nvSpPr>
        <p:spPr>
          <a:xfrm>
            <a:off x="621122" y="1810028"/>
            <a:ext cx="2333626" cy="354837"/>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Points for consideration</a:t>
            </a:r>
          </a:p>
        </p:txBody>
      </p:sp>
      <p:sp>
        <p:nvSpPr>
          <p:cNvPr id="9" name="Rectangle 8">
            <a:extLst>
              <a:ext uri="{FF2B5EF4-FFF2-40B4-BE49-F238E27FC236}">
                <a16:creationId xmlns:a16="http://schemas.microsoft.com/office/drawing/2014/main" id="{9DD21667-9859-41D3-A23C-4FE4359D764A}"/>
              </a:ext>
            </a:extLst>
          </p:cNvPr>
          <p:cNvSpPr/>
          <p:nvPr/>
        </p:nvSpPr>
        <p:spPr>
          <a:xfrm>
            <a:off x="479502" y="1107504"/>
            <a:ext cx="11251493" cy="496429"/>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R="0" lvl="0" algn="l" defTabSz="914400" rtl="0" eaLnBrk="1" fontAlgn="auto" latinLnBrk="0" hangingPunct="1">
              <a:lnSpc>
                <a:spcPct val="100000"/>
              </a:lnSpc>
              <a:spcBef>
                <a:spcPts val="0"/>
              </a:spcBef>
              <a:spcAft>
                <a:spcPts val="600"/>
              </a:spcAft>
              <a:buClr>
                <a:srgbClr val="27ACAA"/>
              </a:buClr>
              <a:buSzPct val="70000"/>
              <a:tabLst/>
              <a:defRPr/>
            </a:pPr>
            <a:r>
              <a:rPr kumimoji="0" lang="en-IN" sz="1400" b="1"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Whether auditors of all companies would need to report on the new reporting obligations?</a:t>
            </a:r>
          </a:p>
        </p:txBody>
      </p:sp>
    </p:spTree>
    <p:extLst>
      <p:ext uri="{BB962C8B-B14F-4D97-AF65-F5344CB8AC3E}">
        <p14:creationId xmlns:p14="http://schemas.microsoft.com/office/powerpoint/2010/main" val="727342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0317166-4CC8-41C8-8504-F1DE997ADFCF}"/>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0" y="0"/>
            <a:ext cx="12198350" cy="6858000"/>
          </a:xfrm>
          <a:prstGeom prst="rect">
            <a:avLst/>
          </a:prstGeom>
        </p:spPr>
      </p:pic>
      <p:grpSp>
        <p:nvGrpSpPr>
          <p:cNvPr id="6" name="Group 5">
            <a:extLst>
              <a:ext uri="{FF2B5EF4-FFF2-40B4-BE49-F238E27FC236}">
                <a16:creationId xmlns:a16="http://schemas.microsoft.com/office/drawing/2014/main" id="{1A84D005-FD76-4C9B-BBF6-C1B388CF45D7}"/>
              </a:ext>
            </a:extLst>
          </p:cNvPr>
          <p:cNvGrpSpPr/>
          <p:nvPr/>
        </p:nvGrpSpPr>
        <p:grpSpPr>
          <a:xfrm>
            <a:off x="-2" y="0"/>
            <a:ext cx="12222865" cy="6874432"/>
            <a:chOff x="-2" y="0"/>
            <a:chExt cx="12222865" cy="6874432"/>
          </a:xfrm>
          <a:solidFill>
            <a:schemeClr val="bg1">
              <a:alpha val="58000"/>
            </a:schemeClr>
          </a:solidFill>
        </p:grpSpPr>
        <p:sp>
          <p:nvSpPr>
            <p:cNvPr id="5" name="Rectangle 4">
              <a:extLst>
                <a:ext uri="{FF2B5EF4-FFF2-40B4-BE49-F238E27FC236}">
                  <a16:creationId xmlns:a16="http://schemas.microsoft.com/office/drawing/2014/main" id="{6BC4E48C-D4AA-4023-9E4C-6EF60D40FBAB}"/>
                </a:ext>
              </a:extLst>
            </p:cNvPr>
            <p:cNvSpPr/>
            <p:nvPr/>
          </p:nvSpPr>
          <p:spPr>
            <a:xfrm>
              <a:off x="0" y="0"/>
              <a:ext cx="12198350" cy="360000"/>
            </a:xfrm>
            <a:prstGeom prst="rect">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8" name="Rectangle 7">
              <a:extLst>
                <a:ext uri="{FF2B5EF4-FFF2-40B4-BE49-F238E27FC236}">
                  <a16:creationId xmlns:a16="http://schemas.microsoft.com/office/drawing/2014/main" id="{6CDAC963-6008-4B75-BEBD-0B7F69CC4A68}"/>
                </a:ext>
              </a:extLst>
            </p:cNvPr>
            <p:cNvSpPr/>
            <p:nvPr/>
          </p:nvSpPr>
          <p:spPr>
            <a:xfrm>
              <a:off x="0" y="6514432"/>
              <a:ext cx="12198350" cy="360000"/>
            </a:xfrm>
            <a:prstGeom prst="rect">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10" name="Rectangle 9">
              <a:extLst>
                <a:ext uri="{FF2B5EF4-FFF2-40B4-BE49-F238E27FC236}">
                  <a16:creationId xmlns:a16="http://schemas.microsoft.com/office/drawing/2014/main" id="{E6C5E28A-CE8B-4886-94C4-AE3666C6E69D}"/>
                </a:ext>
              </a:extLst>
            </p:cNvPr>
            <p:cNvSpPr/>
            <p:nvPr/>
          </p:nvSpPr>
          <p:spPr>
            <a:xfrm rot="5400000">
              <a:off x="-3214871" y="3214870"/>
              <a:ext cx="6858001" cy="428263"/>
            </a:xfrm>
            <a:prstGeom prst="rect">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14" name="Rectangle 13">
              <a:extLst>
                <a:ext uri="{FF2B5EF4-FFF2-40B4-BE49-F238E27FC236}">
                  <a16:creationId xmlns:a16="http://schemas.microsoft.com/office/drawing/2014/main" id="{3832328F-6EE0-4DDB-BDBD-DC9C4ED3794A}"/>
                </a:ext>
              </a:extLst>
            </p:cNvPr>
            <p:cNvSpPr/>
            <p:nvPr/>
          </p:nvSpPr>
          <p:spPr>
            <a:xfrm rot="5400000">
              <a:off x="8579731" y="3214870"/>
              <a:ext cx="6858001" cy="428263"/>
            </a:xfrm>
            <a:prstGeom prst="rect">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grpSp>
      <p:sp>
        <p:nvSpPr>
          <p:cNvPr id="15" name="Rectangle 14">
            <a:extLst>
              <a:ext uri="{FF2B5EF4-FFF2-40B4-BE49-F238E27FC236}">
                <a16:creationId xmlns:a16="http://schemas.microsoft.com/office/drawing/2014/main" id="{1784024F-7AAC-430D-87BC-C29D6A9090E5}"/>
              </a:ext>
            </a:extLst>
          </p:cNvPr>
          <p:cNvSpPr/>
          <p:nvPr/>
        </p:nvSpPr>
        <p:spPr>
          <a:xfrm>
            <a:off x="2445722" y="4812730"/>
            <a:ext cx="9139853" cy="1450115"/>
          </a:xfrm>
          <a:prstGeom prst="rect">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026" dirty="0">
              <a:solidFill>
                <a:srgbClr val="000000"/>
              </a:solidFill>
              <a:latin typeface="Arial"/>
            </a:endParaRPr>
          </a:p>
        </p:txBody>
      </p:sp>
      <p:sp>
        <p:nvSpPr>
          <p:cNvPr id="16" name="Rectangle 15">
            <a:extLst>
              <a:ext uri="{FF2B5EF4-FFF2-40B4-BE49-F238E27FC236}">
                <a16:creationId xmlns:a16="http://schemas.microsoft.com/office/drawing/2014/main" id="{2D9A8B97-0B46-4215-88B7-86556BDB9C82}"/>
              </a:ext>
            </a:extLst>
          </p:cNvPr>
          <p:cNvSpPr/>
          <p:nvPr/>
        </p:nvSpPr>
        <p:spPr>
          <a:xfrm>
            <a:off x="1110944" y="4601830"/>
            <a:ext cx="1285157" cy="1848454"/>
          </a:xfrm>
          <a:prstGeom prst="rect">
            <a:avLst/>
          </a:prstGeom>
          <a:solidFill>
            <a:srgbClr val="2E2E38"/>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1400" b="1" dirty="0">
                <a:solidFill>
                  <a:srgbClr val="FFFFFF"/>
                </a:solidFill>
                <a:latin typeface="EYInterstate Light" panose="02000506000000020004" pitchFamily="2" charset="0"/>
              </a:rPr>
              <a:t>Section 2</a:t>
            </a:r>
            <a:endParaRPr lang="en-IN" sz="1400" b="1" dirty="0">
              <a:solidFill>
                <a:srgbClr val="FFFFFF"/>
              </a:solidFill>
              <a:latin typeface="EYInterstate Light" panose="02000506000000020004" pitchFamily="2" charset="0"/>
            </a:endParaRPr>
          </a:p>
        </p:txBody>
      </p:sp>
      <p:sp>
        <p:nvSpPr>
          <p:cNvPr id="17" name="Rectangle 16">
            <a:extLst>
              <a:ext uri="{FF2B5EF4-FFF2-40B4-BE49-F238E27FC236}">
                <a16:creationId xmlns:a16="http://schemas.microsoft.com/office/drawing/2014/main" id="{5342D298-C874-45E2-A68D-1EB404E57FE1}"/>
              </a:ext>
            </a:extLst>
          </p:cNvPr>
          <p:cNvSpPr/>
          <p:nvPr/>
        </p:nvSpPr>
        <p:spPr>
          <a:xfrm>
            <a:off x="612775" y="4812730"/>
            <a:ext cx="456716" cy="1450115"/>
          </a:xfrm>
          <a:prstGeom prst="rect">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026" dirty="0">
              <a:solidFill>
                <a:srgbClr val="000000"/>
              </a:solidFill>
              <a:latin typeface="Arial"/>
            </a:endParaRPr>
          </a:p>
        </p:txBody>
      </p:sp>
      <p:sp>
        <p:nvSpPr>
          <p:cNvPr id="18" name="Rectangle 17">
            <a:extLst>
              <a:ext uri="{FF2B5EF4-FFF2-40B4-BE49-F238E27FC236}">
                <a16:creationId xmlns:a16="http://schemas.microsoft.com/office/drawing/2014/main" id="{13E7A4AE-203D-4B6D-8E0A-67C310586804}"/>
              </a:ext>
            </a:extLst>
          </p:cNvPr>
          <p:cNvSpPr/>
          <p:nvPr/>
        </p:nvSpPr>
        <p:spPr>
          <a:xfrm>
            <a:off x="2605126" y="5022271"/>
            <a:ext cx="8784363" cy="1031031"/>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IN" sz="2800" b="1" dirty="0">
                <a:solidFill>
                  <a:srgbClr val="646464">
                    <a:lumMod val="50000"/>
                  </a:srgbClr>
                </a:solidFill>
                <a:latin typeface="EYInterstate Light" panose="02000506000000020004" pitchFamily="2" charset="0"/>
              </a:rPr>
              <a:t>CARO 2020</a:t>
            </a:r>
          </a:p>
        </p:txBody>
      </p:sp>
    </p:spTree>
    <p:extLst>
      <p:ext uri="{BB962C8B-B14F-4D97-AF65-F5344CB8AC3E}">
        <p14:creationId xmlns:p14="http://schemas.microsoft.com/office/powerpoint/2010/main" val="3800452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920" y="294200"/>
            <a:ext cx="10978515" cy="590880"/>
          </a:xfrm>
        </p:spPr>
        <p:txBody>
          <a:bodyPr/>
          <a:lstStyle/>
          <a:p>
            <a:r>
              <a:rPr lang="en-GB" dirty="0"/>
              <a:t>Why change in CARO </a:t>
            </a:r>
          </a:p>
        </p:txBody>
      </p:sp>
      <p:sp>
        <p:nvSpPr>
          <p:cNvPr id="4" name="Freeform 14">
            <a:extLst>
              <a:ext uri="{FF2B5EF4-FFF2-40B4-BE49-F238E27FC236}">
                <a16:creationId xmlns:a16="http://schemas.microsoft.com/office/drawing/2014/main" id="{4ECEF418-9FA0-4DF2-9AFE-8BBA371344BF}"/>
              </a:ext>
            </a:extLst>
          </p:cNvPr>
          <p:cNvSpPr>
            <a:spLocks/>
          </p:cNvSpPr>
          <p:nvPr/>
        </p:nvSpPr>
        <p:spPr bwMode="auto">
          <a:xfrm>
            <a:off x="710936" y="3424528"/>
            <a:ext cx="10776481" cy="288439"/>
          </a:xfrm>
          <a:custGeom>
            <a:avLst/>
            <a:gdLst>
              <a:gd name="T0" fmla="*/ 1777 w 1801"/>
              <a:gd name="T1" fmla="*/ 48 h 48"/>
              <a:gd name="T2" fmla="*/ 23 w 1801"/>
              <a:gd name="T3" fmla="*/ 48 h 48"/>
              <a:gd name="T4" fmla="*/ 0 w 1801"/>
              <a:gd name="T5" fmla="*/ 24 h 48"/>
              <a:gd name="T6" fmla="*/ 23 w 1801"/>
              <a:gd name="T7" fmla="*/ 0 h 48"/>
              <a:gd name="T8" fmla="*/ 1777 w 1801"/>
              <a:gd name="T9" fmla="*/ 0 h 48"/>
              <a:gd name="T10" fmla="*/ 1801 w 1801"/>
              <a:gd name="T11" fmla="*/ 24 h 48"/>
              <a:gd name="T12" fmla="*/ 1777 w 1801"/>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1801" h="48">
                <a:moveTo>
                  <a:pt x="1777" y="48"/>
                </a:moveTo>
                <a:cubicBezTo>
                  <a:pt x="23" y="48"/>
                  <a:pt x="23" y="48"/>
                  <a:pt x="23" y="48"/>
                </a:cubicBezTo>
                <a:cubicBezTo>
                  <a:pt x="10" y="48"/>
                  <a:pt x="0" y="37"/>
                  <a:pt x="0" y="24"/>
                </a:cubicBezTo>
                <a:cubicBezTo>
                  <a:pt x="0" y="11"/>
                  <a:pt x="10" y="0"/>
                  <a:pt x="23" y="0"/>
                </a:cubicBezTo>
                <a:cubicBezTo>
                  <a:pt x="1777" y="0"/>
                  <a:pt x="1777" y="0"/>
                  <a:pt x="1777" y="0"/>
                </a:cubicBezTo>
                <a:cubicBezTo>
                  <a:pt x="1790" y="0"/>
                  <a:pt x="1801" y="11"/>
                  <a:pt x="1801" y="24"/>
                </a:cubicBezTo>
                <a:cubicBezTo>
                  <a:pt x="1801" y="37"/>
                  <a:pt x="1790" y="48"/>
                  <a:pt x="1777" y="4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dirty="0"/>
          </a:p>
        </p:txBody>
      </p:sp>
      <p:grpSp>
        <p:nvGrpSpPr>
          <p:cNvPr id="80" name="Group 79">
            <a:extLst>
              <a:ext uri="{FF2B5EF4-FFF2-40B4-BE49-F238E27FC236}">
                <a16:creationId xmlns:a16="http://schemas.microsoft.com/office/drawing/2014/main" id="{B6B624CA-E656-44EE-A3A6-F4C9C33C4CE8}"/>
              </a:ext>
            </a:extLst>
          </p:cNvPr>
          <p:cNvGrpSpPr/>
          <p:nvPr/>
        </p:nvGrpSpPr>
        <p:grpSpPr>
          <a:xfrm>
            <a:off x="484891" y="1247635"/>
            <a:ext cx="1740187" cy="2564803"/>
            <a:chOff x="1412376" y="1247633"/>
            <a:chExt cx="1740187" cy="2564803"/>
          </a:xfrm>
        </p:grpSpPr>
        <p:grpSp>
          <p:nvGrpSpPr>
            <p:cNvPr id="15" name="Group 14">
              <a:extLst>
                <a:ext uri="{FF2B5EF4-FFF2-40B4-BE49-F238E27FC236}">
                  <a16:creationId xmlns:a16="http://schemas.microsoft.com/office/drawing/2014/main" id="{1499EC90-1EE8-45C6-AB5B-135F39F50D8F}"/>
                </a:ext>
              </a:extLst>
            </p:cNvPr>
            <p:cNvGrpSpPr/>
            <p:nvPr/>
          </p:nvGrpSpPr>
          <p:grpSpPr>
            <a:xfrm>
              <a:off x="1412376" y="1247633"/>
              <a:ext cx="1740187" cy="2564803"/>
              <a:chOff x="2528824" y="1416199"/>
              <a:chExt cx="1740187" cy="2564803"/>
            </a:xfrm>
          </p:grpSpPr>
          <p:sp>
            <p:nvSpPr>
              <p:cNvPr id="16" name="Oval 25">
                <a:extLst>
                  <a:ext uri="{FF2B5EF4-FFF2-40B4-BE49-F238E27FC236}">
                    <a16:creationId xmlns:a16="http://schemas.microsoft.com/office/drawing/2014/main" id="{0B2053A9-F376-421C-92BC-0EBA3680304E}"/>
                  </a:ext>
                </a:extLst>
              </p:cNvPr>
              <p:cNvSpPr>
                <a:spLocks noChangeArrowheads="1"/>
              </p:cNvSpPr>
              <p:nvPr/>
            </p:nvSpPr>
            <p:spPr bwMode="auto">
              <a:xfrm>
                <a:off x="3545593" y="3501542"/>
                <a:ext cx="476284" cy="47946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7" name="Oval 26">
                <a:extLst>
                  <a:ext uri="{FF2B5EF4-FFF2-40B4-BE49-F238E27FC236}">
                    <a16:creationId xmlns:a16="http://schemas.microsoft.com/office/drawing/2014/main" id="{98F7A0FE-D322-4BE2-8348-4C96834A9B22}"/>
                  </a:ext>
                </a:extLst>
              </p:cNvPr>
              <p:cNvSpPr>
                <a:spLocks noChangeArrowheads="1"/>
              </p:cNvSpPr>
              <p:nvPr/>
            </p:nvSpPr>
            <p:spPr bwMode="auto">
              <a:xfrm>
                <a:off x="3639341" y="3591456"/>
                <a:ext cx="295297" cy="29529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8" name="Freeform 62">
                <a:extLst>
                  <a:ext uri="{FF2B5EF4-FFF2-40B4-BE49-F238E27FC236}">
                    <a16:creationId xmlns:a16="http://schemas.microsoft.com/office/drawing/2014/main" id="{C8AD707E-5FB7-4E13-82FF-9BB0AE20416F}"/>
                  </a:ext>
                </a:extLst>
              </p:cNvPr>
              <p:cNvSpPr>
                <a:spLocks/>
              </p:cNvSpPr>
              <p:nvPr/>
            </p:nvSpPr>
            <p:spPr bwMode="auto">
              <a:xfrm>
                <a:off x="3122276" y="2673178"/>
                <a:ext cx="657123" cy="1067010"/>
              </a:xfrm>
              <a:custGeom>
                <a:avLst/>
                <a:gdLst>
                  <a:gd name="T0" fmla="*/ 0 w 303"/>
                  <a:gd name="T1" fmla="*/ 257 h 492"/>
                  <a:gd name="T2" fmla="*/ 303 w 303"/>
                  <a:gd name="T3" fmla="*/ 492 h 492"/>
                  <a:gd name="T4" fmla="*/ 303 w 303"/>
                  <a:gd name="T5" fmla="*/ 0 h 492"/>
                  <a:gd name="T6" fmla="*/ 0 w 303"/>
                  <a:gd name="T7" fmla="*/ 257 h 492"/>
                </a:gdLst>
                <a:ahLst/>
                <a:cxnLst>
                  <a:cxn ang="0">
                    <a:pos x="T0" y="T1"/>
                  </a:cxn>
                  <a:cxn ang="0">
                    <a:pos x="T2" y="T3"/>
                  </a:cxn>
                  <a:cxn ang="0">
                    <a:pos x="T4" y="T5"/>
                  </a:cxn>
                  <a:cxn ang="0">
                    <a:pos x="T6" y="T7"/>
                  </a:cxn>
                </a:cxnLst>
                <a:rect l="0" t="0" r="r" b="b"/>
                <a:pathLst>
                  <a:path w="303" h="492">
                    <a:moveTo>
                      <a:pt x="0" y="257"/>
                    </a:moveTo>
                    <a:lnTo>
                      <a:pt x="303" y="492"/>
                    </a:lnTo>
                    <a:lnTo>
                      <a:pt x="303" y="0"/>
                    </a:lnTo>
                    <a:lnTo>
                      <a:pt x="0" y="257"/>
                    </a:lnTo>
                    <a:close/>
                  </a:path>
                </a:pathLst>
              </a:custGeom>
              <a:solidFill>
                <a:srgbClr val="FFFFFF">
                  <a:lumMod val="95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9" name="Freeform 63">
                <a:extLst>
                  <a:ext uri="{FF2B5EF4-FFF2-40B4-BE49-F238E27FC236}">
                    <a16:creationId xmlns:a16="http://schemas.microsoft.com/office/drawing/2014/main" id="{00CA6607-826A-4ADE-A95E-1F40F5378934}"/>
                  </a:ext>
                </a:extLst>
              </p:cNvPr>
              <p:cNvSpPr>
                <a:spLocks/>
              </p:cNvSpPr>
              <p:nvPr/>
            </p:nvSpPr>
            <p:spPr bwMode="auto">
              <a:xfrm>
                <a:off x="3122276" y="2673178"/>
                <a:ext cx="657123" cy="1067010"/>
              </a:xfrm>
              <a:custGeom>
                <a:avLst/>
                <a:gdLst>
                  <a:gd name="T0" fmla="*/ 0 w 303"/>
                  <a:gd name="T1" fmla="*/ 257 h 492"/>
                  <a:gd name="T2" fmla="*/ 303 w 303"/>
                  <a:gd name="T3" fmla="*/ 492 h 492"/>
                  <a:gd name="T4" fmla="*/ 303 w 303"/>
                  <a:gd name="T5" fmla="*/ 0 h 492"/>
                  <a:gd name="T6" fmla="*/ 0 w 303"/>
                  <a:gd name="T7" fmla="*/ 257 h 492"/>
                </a:gdLst>
                <a:ahLst/>
                <a:cxnLst>
                  <a:cxn ang="0">
                    <a:pos x="T0" y="T1"/>
                  </a:cxn>
                  <a:cxn ang="0">
                    <a:pos x="T2" y="T3"/>
                  </a:cxn>
                  <a:cxn ang="0">
                    <a:pos x="T4" y="T5"/>
                  </a:cxn>
                  <a:cxn ang="0">
                    <a:pos x="T6" y="T7"/>
                  </a:cxn>
                </a:cxnLst>
                <a:rect l="0" t="0" r="r" b="b"/>
                <a:pathLst>
                  <a:path w="303" h="492">
                    <a:moveTo>
                      <a:pt x="0" y="257"/>
                    </a:moveTo>
                    <a:lnTo>
                      <a:pt x="303" y="492"/>
                    </a:lnTo>
                    <a:lnTo>
                      <a:pt x="303" y="0"/>
                    </a:lnTo>
                    <a:lnTo>
                      <a:pt x="0" y="25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20" name="Freeform 64">
                <a:extLst>
                  <a:ext uri="{FF2B5EF4-FFF2-40B4-BE49-F238E27FC236}">
                    <a16:creationId xmlns:a16="http://schemas.microsoft.com/office/drawing/2014/main" id="{446D738C-C4A6-402B-9387-C8C49828C7A4}"/>
                  </a:ext>
                </a:extLst>
              </p:cNvPr>
              <p:cNvSpPr>
                <a:spLocks/>
              </p:cNvSpPr>
              <p:nvPr/>
            </p:nvSpPr>
            <p:spPr bwMode="auto">
              <a:xfrm>
                <a:off x="3122276" y="2987642"/>
                <a:ext cx="286271" cy="242897"/>
              </a:xfrm>
              <a:custGeom>
                <a:avLst/>
                <a:gdLst>
                  <a:gd name="T0" fmla="*/ 132 w 132"/>
                  <a:gd name="T1" fmla="*/ 0 h 112"/>
                  <a:gd name="T2" fmla="*/ 0 w 132"/>
                  <a:gd name="T3" fmla="*/ 112 h 112"/>
                  <a:gd name="T4" fmla="*/ 132 w 132"/>
                  <a:gd name="T5" fmla="*/ 0 h 112"/>
                  <a:gd name="T6" fmla="*/ 132 w 132"/>
                  <a:gd name="T7" fmla="*/ 0 h 112"/>
                </a:gdLst>
                <a:ahLst/>
                <a:cxnLst>
                  <a:cxn ang="0">
                    <a:pos x="T0" y="T1"/>
                  </a:cxn>
                  <a:cxn ang="0">
                    <a:pos x="T2" y="T3"/>
                  </a:cxn>
                  <a:cxn ang="0">
                    <a:pos x="T4" y="T5"/>
                  </a:cxn>
                  <a:cxn ang="0">
                    <a:pos x="T6" y="T7"/>
                  </a:cxn>
                </a:cxnLst>
                <a:rect l="0" t="0" r="r" b="b"/>
                <a:pathLst>
                  <a:path w="132" h="112">
                    <a:moveTo>
                      <a:pt x="132" y="0"/>
                    </a:moveTo>
                    <a:lnTo>
                      <a:pt x="0" y="112"/>
                    </a:lnTo>
                    <a:lnTo>
                      <a:pt x="132" y="0"/>
                    </a:lnTo>
                    <a:lnTo>
                      <a:pt x="132"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21" name="Freeform 65">
                <a:extLst>
                  <a:ext uri="{FF2B5EF4-FFF2-40B4-BE49-F238E27FC236}">
                    <a16:creationId xmlns:a16="http://schemas.microsoft.com/office/drawing/2014/main" id="{7C347DC0-29FD-4589-BDA9-381E27B8D84A}"/>
                  </a:ext>
                </a:extLst>
              </p:cNvPr>
              <p:cNvSpPr>
                <a:spLocks/>
              </p:cNvSpPr>
              <p:nvPr/>
            </p:nvSpPr>
            <p:spPr bwMode="auto">
              <a:xfrm>
                <a:off x="3122276" y="2987642"/>
                <a:ext cx="286271" cy="242897"/>
              </a:xfrm>
              <a:custGeom>
                <a:avLst/>
                <a:gdLst>
                  <a:gd name="T0" fmla="*/ 132 w 132"/>
                  <a:gd name="T1" fmla="*/ 0 h 112"/>
                  <a:gd name="T2" fmla="*/ 0 w 132"/>
                  <a:gd name="T3" fmla="*/ 112 h 112"/>
                  <a:gd name="T4" fmla="*/ 132 w 132"/>
                  <a:gd name="T5" fmla="*/ 0 h 112"/>
                  <a:gd name="T6" fmla="*/ 132 w 132"/>
                  <a:gd name="T7" fmla="*/ 0 h 112"/>
                </a:gdLst>
                <a:ahLst/>
                <a:cxnLst>
                  <a:cxn ang="0">
                    <a:pos x="T0" y="T1"/>
                  </a:cxn>
                  <a:cxn ang="0">
                    <a:pos x="T2" y="T3"/>
                  </a:cxn>
                  <a:cxn ang="0">
                    <a:pos x="T4" y="T5"/>
                  </a:cxn>
                  <a:cxn ang="0">
                    <a:pos x="T6" y="T7"/>
                  </a:cxn>
                </a:cxnLst>
                <a:rect l="0" t="0" r="r" b="b"/>
                <a:pathLst>
                  <a:path w="132" h="112">
                    <a:moveTo>
                      <a:pt x="132" y="0"/>
                    </a:moveTo>
                    <a:lnTo>
                      <a:pt x="0" y="112"/>
                    </a:lnTo>
                    <a:lnTo>
                      <a:pt x="132" y="0"/>
                    </a:lnTo>
                    <a:lnTo>
                      <a:pt x="13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22" name="Freeform 66">
                <a:extLst>
                  <a:ext uri="{FF2B5EF4-FFF2-40B4-BE49-F238E27FC236}">
                    <a16:creationId xmlns:a16="http://schemas.microsoft.com/office/drawing/2014/main" id="{38CFDB7A-6929-4630-BCE8-AA7FD9834DA6}"/>
                  </a:ext>
                </a:extLst>
              </p:cNvPr>
              <p:cNvSpPr>
                <a:spLocks/>
              </p:cNvSpPr>
              <p:nvPr/>
            </p:nvSpPr>
            <p:spPr bwMode="auto">
              <a:xfrm>
                <a:off x="3122276" y="2987642"/>
                <a:ext cx="657123" cy="392539"/>
              </a:xfrm>
              <a:custGeom>
                <a:avLst/>
                <a:gdLst>
                  <a:gd name="T0" fmla="*/ 132 w 303"/>
                  <a:gd name="T1" fmla="*/ 0 h 181"/>
                  <a:gd name="T2" fmla="*/ 0 w 303"/>
                  <a:gd name="T3" fmla="*/ 112 h 181"/>
                  <a:gd name="T4" fmla="*/ 303 w 303"/>
                  <a:gd name="T5" fmla="*/ 181 h 181"/>
                  <a:gd name="T6" fmla="*/ 303 w 303"/>
                  <a:gd name="T7" fmla="*/ 19 h 181"/>
                  <a:gd name="T8" fmla="*/ 132 w 303"/>
                  <a:gd name="T9" fmla="*/ 0 h 181"/>
                </a:gdLst>
                <a:ahLst/>
                <a:cxnLst>
                  <a:cxn ang="0">
                    <a:pos x="T0" y="T1"/>
                  </a:cxn>
                  <a:cxn ang="0">
                    <a:pos x="T2" y="T3"/>
                  </a:cxn>
                  <a:cxn ang="0">
                    <a:pos x="T4" y="T5"/>
                  </a:cxn>
                  <a:cxn ang="0">
                    <a:pos x="T6" y="T7"/>
                  </a:cxn>
                  <a:cxn ang="0">
                    <a:pos x="T8" y="T9"/>
                  </a:cxn>
                </a:cxnLst>
                <a:rect l="0" t="0" r="r" b="b"/>
                <a:pathLst>
                  <a:path w="303" h="181">
                    <a:moveTo>
                      <a:pt x="132" y="0"/>
                    </a:moveTo>
                    <a:lnTo>
                      <a:pt x="0" y="112"/>
                    </a:lnTo>
                    <a:lnTo>
                      <a:pt x="303" y="181"/>
                    </a:lnTo>
                    <a:lnTo>
                      <a:pt x="303" y="19"/>
                    </a:lnTo>
                    <a:lnTo>
                      <a:pt x="132" y="0"/>
                    </a:ln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23" name="Freeform 67">
                <a:extLst>
                  <a:ext uri="{FF2B5EF4-FFF2-40B4-BE49-F238E27FC236}">
                    <a16:creationId xmlns:a16="http://schemas.microsoft.com/office/drawing/2014/main" id="{707D1EAB-916C-4FB2-9EDE-FAF3BA398549}"/>
                  </a:ext>
                </a:extLst>
              </p:cNvPr>
              <p:cNvSpPr>
                <a:spLocks/>
              </p:cNvSpPr>
              <p:nvPr/>
            </p:nvSpPr>
            <p:spPr bwMode="auto">
              <a:xfrm>
                <a:off x="3122276" y="2987642"/>
                <a:ext cx="657123" cy="392539"/>
              </a:xfrm>
              <a:custGeom>
                <a:avLst/>
                <a:gdLst>
                  <a:gd name="T0" fmla="*/ 132 w 303"/>
                  <a:gd name="T1" fmla="*/ 0 h 181"/>
                  <a:gd name="T2" fmla="*/ 0 w 303"/>
                  <a:gd name="T3" fmla="*/ 112 h 181"/>
                  <a:gd name="T4" fmla="*/ 303 w 303"/>
                  <a:gd name="T5" fmla="*/ 181 h 181"/>
                  <a:gd name="T6" fmla="*/ 303 w 303"/>
                  <a:gd name="T7" fmla="*/ 19 h 181"/>
                  <a:gd name="T8" fmla="*/ 132 w 303"/>
                  <a:gd name="T9" fmla="*/ 0 h 181"/>
                </a:gdLst>
                <a:ahLst/>
                <a:cxnLst>
                  <a:cxn ang="0">
                    <a:pos x="T0" y="T1"/>
                  </a:cxn>
                  <a:cxn ang="0">
                    <a:pos x="T2" y="T3"/>
                  </a:cxn>
                  <a:cxn ang="0">
                    <a:pos x="T4" y="T5"/>
                  </a:cxn>
                  <a:cxn ang="0">
                    <a:pos x="T6" y="T7"/>
                  </a:cxn>
                  <a:cxn ang="0">
                    <a:pos x="T8" y="T9"/>
                  </a:cxn>
                </a:cxnLst>
                <a:rect l="0" t="0" r="r" b="b"/>
                <a:pathLst>
                  <a:path w="303" h="181">
                    <a:moveTo>
                      <a:pt x="132" y="0"/>
                    </a:moveTo>
                    <a:lnTo>
                      <a:pt x="0" y="112"/>
                    </a:lnTo>
                    <a:lnTo>
                      <a:pt x="303" y="181"/>
                    </a:lnTo>
                    <a:lnTo>
                      <a:pt x="303" y="19"/>
                    </a:lnTo>
                    <a:lnTo>
                      <a:pt x="13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24" name="Freeform 68">
                <a:extLst>
                  <a:ext uri="{FF2B5EF4-FFF2-40B4-BE49-F238E27FC236}">
                    <a16:creationId xmlns:a16="http://schemas.microsoft.com/office/drawing/2014/main" id="{2B31CC96-B33C-4FC9-B913-A532A7D633CA}"/>
                  </a:ext>
                </a:extLst>
              </p:cNvPr>
              <p:cNvSpPr>
                <a:spLocks/>
              </p:cNvSpPr>
              <p:nvPr/>
            </p:nvSpPr>
            <p:spPr bwMode="auto">
              <a:xfrm>
                <a:off x="2528824" y="1416199"/>
                <a:ext cx="1740187" cy="1814340"/>
              </a:xfrm>
              <a:prstGeom prst="rect">
                <a:avLst/>
              </a:prstGeom>
              <a:solidFill>
                <a:srgbClr val="FFFFFF">
                  <a:lumMod val="95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grpSp>
        <p:sp>
          <p:nvSpPr>
            <p:cNvPr id="75" name="TextBox 74">
              <a:extLst>
                <a:ext uri="{FF2B5EF4-FFF2-40B4-BE49-F238E27FC236}">
                  <a16:creationId xmlns:a16="http://schemas.microsoft.com/office/drawing/2014/main" id="{E2772A66-9E2A-4012-96D3-1C0BF7556016}"/>
                </a:ext>
              </a:extLst>
            </p:cNvPr>
            <p:cNvSpPr txBox="1"/>
            <p:nvPr/>
          </p:nvSpPr>
          <p:spPr>
            <a:xfrm>
              <a:off x="1643994" y="1960768"/>
              <a:ext cx="1380789" cy="683264"/>
            </a:xfrm>
            <a:prstGeom prst="rect">
              <a:avLst/>
            </a:prstGeom>
            <a:noFill/>
          </p:spPr>
          <p:txBody>
            <a:bodyPr wrap="square" lIns="0" tIns="36576" rIns="0" bIns="0" rtlCol="0">
              <a:spAutoFit/>
            </a:bodyPr>
            <a:lstStyle/>
            <a:p>
              <a:pPr>
                <a:spcAft>
                  <a:spcPts val="600"/>
                </a:spcAft>
                <a:buClr>
                  <a:schemeClr val="accent2"/>
                </a:buClr>
                <a:buSzPct val="70000"/>
              </a:pPr>
              <a:r>
                <a:rPr lang="en-US" sz="1400" dirty="0">
                  <a:cs typeface="Times New Roman" panose="02020603050405020304" pitchFamily="18" charset="0"/>
                </a:rPr>
                <a:t>Last minute Auditor Resignations</a:t>
              </a:r>
            </a:p>
          </p:txBody>
        </p:sp>
      </p:grpSp>
      <p:grpSp>
        <p:nvGrpSpPr>
          <p:cNvPr id="84" name="Group 83">
            <a:extLst>
              <a:ext uri="{FF2B5EF4-FFF2-40B4-BE49-F238E27FC236}">
                <a16:creationId xmlns:a16="http://schemas.microsoft.com/office/drawing/2014/main" id="{F308F837-0985-44D9-BE52-0376148B0D18}"/>
              </a:ext>
            </a:extLst>
          </p:cNvPr>
          <p:cNvGrpSpPr/>
          <p:nvPr/>
        </p:nvGrpSpPr>
        <p:grpSpPr>
          <a:xfrm>
            <a:off x="2488750" y="3332978"/>
            <a:ext cx="1738800" cy="2564803"/>
            <a:chOff x="3778859" y="3332976"/>
            <a:chExt cx="1738800" cy="2564803"/>
          </a:xfrm>
        </p:grpSpPr>
        <p:grpSp>
          <p:nvGrpSpPr>
            <p:cNvPr id="45" name="Group 44">
              <a:extLst>
                <a:ext uri="{FF2B5EF4-FFF2-40B4-BE49-F238E27FC236}">
                  <a16:creationId xmlns:a16="http://schemas.microsoft.com/office/drawing/2014/main" id="{8E9F7322-DD5A-4B75-8A8A-D4C632AEC5A9}"/>
                </a:ext>
              </a:extLst>
            </p:cNvPr>
            <p:cNvGrpSpPr/>
            <p:nvPr/>
          </p:nvGrpSpPr>
          <p:grpSpPr>
            <a:xfrm rot="10800000">
              <a:off x="3778859" y="3332976"/>
              <a:ext cx="1738800" cy="2564803"/>
              <a:chOff x="2539148" y="1416199"/>
              <a:chExt cx="1738800" cy="2564803"/>
            </a:xfrm>
          </p:grpSpPr>
          <p:sp>
            <p:nvSpPr>
              <p:cNvPr id="46" name="Oval 25">
                <a:extLst>
                  <a:ext uri="{FF2B5EF4-FFF2-40B4-BE49-F238E27FC236}">
                    <a16:creationId xmlns:a16="http://schemas.microsoft.com/office/drawing/2014/main" id="{6689D835-41F7-4BA7-80E6-FBF562F2E668}"/>
                  </a:ext>
                </a:extLst>
              </p:cNvPr>
              <p:cNvSpPr>
                <a:spLocks noChangeArrowheads="1"/>
              </p:cNvSpPr>
              <p:nvPr/>
            </p:nvSpPr>
            <p:spPr bwMode="auto">
              <a:xfrm>
                <a:off x="3545593" y="3501542"/>
                <a:ext cx="476284" cy="47946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47" name="Oval 26">
                <a:extLst>
                  <a:ext uri="{FF2B5EF4-FFF2-40B4-BE49-F238E27FC236}">
                    <a16:creationId xmlns:a16="http://schemas.microsoft.com/office/drawing/2014/main" id="{2C43ACB4-83E2-41FD-8A4E-D2DFE4057ACB}"/>
                  </a:ext>
                </a:extLst>
              </p:cNvPr>
              <p:cNvSpPr>
                <a:spLocks noChangeArrowheads="1"/>
              </p:cNvSpPr>
              <p:nvPr/>
            </p:nvSpPr>
            <p:spPr bwMode="auto">
              <a:xfrm>
                <a:off x="3639341" y="3591456"/>
                <a:ext cx="295297" cy="29529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48" name="Freeform 62">
                <a:extLst>
                  <a:ext uri="{FF2B5EF4-FFF2-40B4-BE49-F238E27FC236}">
                    <a16:creationId xmlns:a16="http://schemas.microsoft.com/office/drawing/2014/main" id="{37D028BB-C5C1-4440-87BF-21FB51CBD3C7}"/>
                  </a:ext>
                </a:extLst>
              </p:cNvPr>
              <p:cNvSpPr>
                <a:spLocks/>
              </p:cNvSpPr>
              <p:nvPr/>
            </p:nvSpPr>
            <p:spPr bwMode="auto">
              <a:xfrm>
                <a:off x="3122276" y="2673178"/>
                <a:ext cx="657123" cy="1067010"/>
              </a:xfrm>
              <a:custGeom>
                <a:avLst/>
                <a:gdLst>
                  <a:gd name="T0" fmla="*/ 0 w 303"/>
                  <a:gd name="T1" fmla="*/ 257 h 492"/>
                  <a:gd name="T2" fmla="*/ 303 w 303"/>
                  <a:gd name="T3" fmla="*/ 492 h 492"/>
                  <a:gd name="T4" fmla="*/ 303 w 303"/>
                  <a:gd name="T5" fmla="*/ 0 h 492"/>
                  <a:gd name="T6" fmla="*/ 0 w 303"/>
                  <a:gd name="T7" fmla="*/ 257 h 492"/>
                </a:gdLst>
                <a:ahLst/>
                <a:cxnLst>
                  <a:cxn ang="0">
                    <a:pos x="T0" y="T1"/>
                  </a:cxn>
                  <a:cxn ang="0">
                    <a:pos x="T2" y="T3"/>
                  </a:cxn>
                  <a:cxn ang="0">
                    <a:pos x="T4" y="T5"/>
                  </a:cxn>
                  <a:cxn ang="0">
                    <a:pos x="T6" y="T7"/>
                  </a:cxn>
                </a:cxnLst>
                <a:rect l="0" t="0" r="r" b="b"/>
                <a:pathLst>
                  <a:path w="303" h="492">
                    <a:moveTo>
                      <a:pt x="0" y="257"/>
                    </a:moveTo>
                    <a:lnTo>
                      <a:pt x="303" y="492"/>
                    </a:lnTo>
                    <a:lnTo>
                      <a:pt x="303" y="0"/>
                    </a:lnTo>
                    <a:lnTo>
                      <a:pt x="0" y="257"/>
                    </a:lnTo>
                    <a:close/>
                  </a:path>
                </a:pathLst>
              </a:custGeom>
              <a:solidFill>
                <a:srgbClr val="FFFFFF">
                  <a:lumMod val="95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49" name="Freeform 63">
                <a:extLst>
                  <a:ext uri="{FF2B5EF4-FFF2-40B4-BE49-F238E27FC236}">
                    <a16:creationId xmlns:a16="http://schemas.microsoft.com/office/drawing/2014/main" id="{45F187BD-F793-4B8D-A719-1086A5DB7BD2}"/>
                  </a:ext>
                </a:extLst>
              </p:cNvPr>
              <p:cNvSpPr>
                <a:spLocks/>
              </p:cNvSpPr>
              <p:nvPr/>
            </p:nvSpPr>
            <p:spPr bwMode="auto">
              <a:xfrm>
                <a:off x="3122276" y="2673178"/>
                <a:ext cx="657123" cy="1067010"/>
              </a:xfrm>
              <a:custGeom>
                <a:avLst/>
                <a:gdLst>
                  <a:gd name="T0" fmla="*/ 0 w 303"/>
                  <a:gd name="T1" fmla="*/ 257 h 492"/>
                  <a:gd name="T2" fmla="*/ 303 w 303"/>
                  <a:gd name="T3" fmla="*/ 492 h 492"/>
                  <a:gd name="T4" fmla="*/ 303 w 303"/>
                  <a:gd name="T5" fmla="*/ 0 h 492"/>
                  <a:gd name="T6" fmla="*/ 0 w 303"/>
                  <a:gd name="T7" fmla="*/ 257 h 492"/>
                </a:gdLst>
                <a:ahLst/>
                <a:cxnLst>
                  <a:cxn ang="0">
                    <a:pos x="T0" y="T1"/>
                  </a:cxn>
                  <a:cxn ang="0">
                    <a:pos x="T2" y="T3"/>
                  </a:cxn>
                  <a:cxn ang="0">
                    <a:pos x="T4" y="T5"/>
                  </a:cxn>
                  <a:cxn ang="0">
                    <a:pos x="T6" y="T7"/>
                  </a:cxn>
                </a:cxnLst>
                <a:rect l="0" t="0" r="r" b="b"/>
                <a:pathLst>
                  <a:path w="303" h="492">
                    <a:moveTo>
                      <a:pt x="0" y="257"/>
                    </a:moveTo>
                    <a:lnTo>
                      <a:pt x="303" y="492"/>
                    </a:lnTo>
                    <a:lnTo>
                      <a:pt x="303" y="0"/>
                    </a:lnTo>
                    <a:lnTo>
                      <a:pt x="0" y="25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50" name="Freeform 64">
                <a:extLst>
                  <a:ext uri="{FF2B5EF4-FFF2-40B4-BE49-F238E27FC236}">
                    <a16:creationId xmlns:a16="http://schemas.microsoft.com/office/drawing/2014/main" id="{F1F2E473-17D0-40AD-85BE-8DF5787FAF7C}"/>
                  </a:ext>
                </a:extLst>
              </p:cNvPr>
              <p:cNvSpPr>
                <a:spLocks/>
              </p:cNvSpPr>
              <p:nvPr/>
            </p:nvSpPr>
            <p:spPr bwMode="auto">
              <a:xfrm>
                <a:off x="3122276" y="2987642"/>
                <a:ext cx="286271" cy="242897"/>
              </a:xfrm>
              <a:custGeom>
                <a:avLst/>
                <a:gdLst>
                  <a:gd name="T0" fmla="*/ 132 w 132"/>
                  <a:gd name="T1" fmla="*/ 0 h 112"/>
                  <a:gd name="T2" fmla="*/ 0 w 132"/>
                  <a:gd name="T3" fmla="*/ 112 h 112"/>
                  <a:gd name="T4" fmla="*/ 132 w 132"/>
                  <a:gd name="T5" fmla="*/ 0 h 112"/>
                  <a:gd name="T6" fmla="*/ 132 w 132"/>
                  <a:gd name="T7" fmla="*/ 0 h 112"/>
                </a:gdLst>
                <a:ahLst/>
                <a:cxnLst>
                  <a:cxn ang="0">
                    <a:pos x="T0" y="T1"/>
                  </a:cxn>
                  <a:cxn ang="0">
                    <a:pos x="T2" y="T3"/>
                  </a:cxn>
                  <a:cxn ang="0">
                    <a:pos x="T4" y="T5"/>
                  </a:cxn>
                  <a:cxn ang="0">
                    <a:pos x="T6" y="T7"/>
                  </a:cxn>
                </a:cxnLst>
                <a:rect l="0" t="0" r="r" b="b"/>
                <a:pathLst>
                  <a:path w="132" h="112">
                    <a:moveTo>
                      <a:pt x="132" y="0"/>
                    </a:moveTo>
                    <a:lnTo>
                      <a:pt x="0" y="112"/>
                    </a:lnTo>
                    <a:lnTo>
                      <a:pt x="132" y="0"/>
                    </a:lnTo>
                    <a:lnTo>
                      <a:pt x="132"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51" name="Freeform 65">
                <a:extLst>
                  <a:ext uri="{FF2B5EF4-FFF2-40B4-BE49-F238E27FC236}">
                    <a16:creationId xmlns:a16="http://schemas.microsoft.com/office/drawing/2014/main" id="{6336FC70-2A75-497F-B2A6-3696BE8D3370}"/>
                  </a:ext>
                </a:extLst>
              </p:cNvPr>
              <p:cNvSpPr>
                <a:spLocks/>
              </p:cNvSpPr>
              <p:nvPr/>
            </p:nvSpPr>
            <p:spPr bwMode="auto">
              <a:xfrm>
                <a:off x="3122276" y="2987642"/>
                <a:ext cx="286271" cy="242897"/>
              </a:xfrm>
              <a:custGeom>
                <a:avLst/>
                <a:gdLst>
                  <a:gd name="T0" fmla="*/ 132 w 132"/>
                  <a:gd name="T1" fmla="*/ 0 h 112"/>
                  <a:gd name="T2" fmla="*/ 0 w 132"/>
                  <a:gd name="T3" fmla="*/ 112 h 112"/>
                  <a:gd name="T4" fmla="*/ 132 w 132"/>
                  <a:gd name="T5" fmla="*/ 0 h 112"/>
                  <a:gd name="T6" fmla="*/ 132 w 132"/>
                  <a:gd name="T7" fmla="*/ 0 h 112"/>
                </a:gdLst>
                <a:ahLst/>
                <a:cxnLst>
                  <a:cxn ang="0">
                    <a:pos x="T0" y="T1"/>
                  </a:cxn>
                  <a:cxn ang="0">
                    <a:pos x="T2" y="T3"/>
                  </a:cxn>
                  <a:cxn ang="0">
                    <a:pos x="T4" y="T5"/>
                  </a:cxn>
                  <a:cxn ang="0">
                    <a:pos x="T6" y="T7"/>
                  </a:cxn>
                </a:cxnLst>
                <a:rect l="0" t="0" r="r" b="b"/>
                <a:pathLst>
                  <a:path w="132" h="112">
                    <a:moveTo>
                      <a:pt x="132" y="0"/>
                    </a:moveTo>
                    <a:lnTo>
                      <a:pt x="0" y="112"/>
                    </a:lnTo>
                    <a:lnTo>
                      <a:pt x="132" y="0"/>
                    </a:lnTo>
                    <a:lnTo>
                      <a:pt x="13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52" name="Freeform 66">
                <a:extLst>
                  <a:ext uri="{FF2B5EF4-FFF2-40B4-BE49-F238E27FC236}">
                    <a16:creationId xmlns:a16="http://schemas.microsoft.com/office/drawing/2014/main" id="{FBAA545A-0909-4B34-8BB2-107624D7FBF4}"/>
                  </a:ext>
                </a:extLst>
              </p:cNvPr>
              <p:cNvSpPr>
                <a:spLocks/>
              </p:cNvSpPr>
              <p:nvPr/>
            </p:nvSpPr>
            <p:spPr bwMode="auto">
              <a:xfrm>
                <a:off x="3122276" y="2987642"/>
                <a:ext cx="657123" cy="392539"/>
              </a:xfrm>
              <a:custGeom>
                <a:avLst/>
                <a:gdLst>
                  <a:gd name="T0" fmla="*/ 132 w 303"/>
                  <a:gd name="T1" fmla="*/ 0 h 181"/>
                  <a:gd name="T2" fmla="*/ 0 w 303"/>
                  <a:gd name="T3" fmla="*/ 112 h 181"/>
                  <a:gd name="T4" fmla="*/ 303 w 303"/>
                  <a:gd name="T5" fmla="*/ 181 h 181"/>
                  <a:gd name="T6" fmla="*/ 303 w 303"/>
                  <a:gd name="T7" fmla="*/ 19 h 181"/>
                  <a:gd name="T8" fmla="*/ 132 w 303"/>
                  <a:gd name="T9" fmla="*/ 0 h 181"/>
                </a:gdLst>
                <a:ahLst/>
                <a:cxnLst>
                  <a:cxn ang="0">
                    <a:pos x="T0" y="T1"/>
                  </a:cxn>
                  <a:cxn ang="0">
                    <a:pos x="T2" y="T3"/>
                  </a:cxn>
                  <a:cxn ang="0">
                    <a:pos x="T4" y="T5"/>
                  </a:cxn>
                  <a:cxn ang="0">
                    <a:pos x="T6" y="T7"/>
                  </a:cxn>
                  <a:cxn ang="0">
                    <a:pos x="T8" y="T9"/>
                  </a:cxn>
                </a:cxnLst>
                <a:rect l="0" t="0" r="r" b="b"/>
                <a:pathLst>
                  <a:path w="303" h="181">
                    <a:moveTo>
                      <a:pt x="132" y="0"/>
                    </a:moveTo>
                    <a:lnTo>
                      <a:pt x="0" y="112"/>
                    </a:lnTo>
                    <a:lnTo>
                      <a:pt x="303" y="181"/>
                    </a:lnTo>
                    <a:lnTo>
                      <a:pt x="303" y="19"/>
                    </a:lnTo>
                    <a:lnTo>
                      <a:pt x="132" y="0"/>
                    </a:ln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53" name="Freeform 67">
                <a:extLst>
                  <a:ext uri="{FF2B5EF4-FFF2-40B4-BE49-F238E27FC236}">
                    <a16:creationId xmlns:a16="http://schemas.microsoft.com/office/drawing/2014/main" id="{F6A24595-3A70-43DA-A567-CD879D8FD420}"/>
                  </a:ext>
                </a:extLst>
              </p:cNvPr>
              <p:cNvSpPr>
                <a:spLocks/>
              </p:cNvSpPr>
              <p:nvPr/>
            </p:nvSpPr>
            <p:spPr bwMode="auto">
              <a:xfrm>
                <a:off x="3122276" y="2987642"/>
                <a:ext cx="657123" cy="392539"/>
              </a:xfrm>
              <a:custGeom>
                <a:avLst/>
                <a:gdLst>
                  <a:gd name="T0" fmla="*/ 132 w 303"/>
                  <a:gd name="T1" fmla="*/ 0 h 181"/>
                  <a:gd name="T2" fmla="*/ 0 w 303"/>
                  <a:gd name="T3" fmla="*/ 112 h 181"/>
                  <a:gd name="T4" fmla="*/ 303 w 303"/>
                  <a:gd name="T5" fmla="*/ 181 h 181"/>
                  <a:gd name="T6" fmla="*/ 303 w 303"/>
                  <a:gd name="T7" fmla="*/ 19 h 181"/>
                  <a:gd name="T8" fmla="*/ 132 w 303"/>
                  <a:gd name="T9" fmla="*/ 0 h 181"/>
                </a:gdLst>
                <a:ahLst/>
                <a:cxnLst>
                  <a:cxn ang="0">
                    <a:pos x="T0" y="T1"/>
                  </a:cxn>
                  <a:cxn ang="0">
                    <a:pos x="T2" y="T3"/>
                  </a:cxn>
                  <a:cxn ang="0">
                    <a:pos x="T4" y="T5"/>
                  </a:cxn>
                  <a:cxn ang="0">
                    <a:pos x="T6" y="T7"/>
                  </a:cxn>
                  <a:cxn ang="0">
                    <a:pos x="T8" y="T9"/>
                  </a:cxn>
                </a:cxnLst>
                <a:rect l="0" t="0" r="r" b="b"/>
                <a:pathLst>
                  <a:path w="303" h="181">
                    <a:moveTo>
                      <a:pt x="132" y="0"/>
                    </a:moveTo>
                    <a:lnTo>
                      <a:pt x="0" y="112"/>
                    </a:lnTo>
                    <a:lnTo>
                      <a:pt x="303" y="181"/>
                    </a:lnTo>
                    <a:lnTo>
                      <a:pt x="303" y="19"/>
                    </a:lnTo>
                    <a:lnTo>
                      <a:pt x="13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54" name="Freeform 68">
                <a:extLst>
                  <a:ext uri="{FF2B5EF4-FFF2-40B4-BE49-F238E27FC236}">
                    <a16:creationId xmlns:a16="http://schemas.microsoft.com/office/drawing/2014/main" id="{D6572038-39A5-4CDB-898E-ED5AF67A691C}"/>
                  </a:ext>
                </a:extLst>
              </p:cNvPr>
              <p:cNvSpPr>
                <a:spLocks/>
              </p:cNvSpPr>
              <p:nvPr/>
            </p:nvSpPr>
            <p:spPr bwMode="auto">
              <a:xfrm>
                <a:off x="2539148" y="1416199"/>
                <a:ext cx="1738800" cy="1814340"/>
              </a:xfrm>
              <a:prstGeom prst="rect">
                <a:avLst/>
              </a:prstGeom>
              <a:solidFill>
                <a:srgbClr val="FFFFFF">
                  <a:lumMod val="95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grpSp>
        <p:sp>
          <p:nvSpPr>
            <p:cNvPr id="76" name="TextBox 75">
              <a:extLst>
                <a:ext uri="{FF2B5EF4-FFF2-40B4-BE49-F238E27FC236}">
                  <a16:creationId xmlns:a16="http://schemas.microsoft.com/office/drawing/2014/main" id="{4829989E-C3B3-47BC-A0F1-0DC9CCEDDDDD}"/>
                </a:ext>
              </a:extLst>
            </p:cNvPr>
            <p:cNvSpPr txBox="1"/>
            <p:nvPr/>
          </p:nvSpPr>
          <p:spPr>
            <a:xfrm>
              <a:off x="3917529" y="4604680"/>
              <a:ext cx="1314665" cy="683264"/>
            </a:xfrm>
            <a:prstGeom prst="rect">
              <a:avLst/>
            </a:prstGeom>
            <a:noFill/>
          </p:spPr>
          <p:txBody>
            <a:bodyPr wrap="square" lIns="0" tIns="36576" rIns="0" bIns="0" rtlCol="0">
              <a:spAutoFit/>
            </a:bodyPr>
            <a:lstStyle/>
            <a:p>
              <a:pPr>
                <a:spcAft>
                  <a:spcPts val="600"/>
                </a:spcAft>
                <a:buClr>
                  <a:schemeClr val="accent2"/>
                </a:buClr>
                <a:buSzPct val="70000"/>
              </a:pPr>
              <a:r>
                <a:rPr lang="en-IN" sz="1400" dirty="0">
                  <a:cs typeface="Times New Roman" panose="02020603050405020304" pitchFamily="18" charset="0"/>
                </a:rPr>
                <a:t>Strengthening of role of Internal Auditor </a:t>
              </a:r>
            </a:p>
          </p:txBody>
        </p:sp>
      </p:grpSp>
      <p:grpSp>
        <p:nvGrpSpPr>
          <p:cNvPr id="65" name="Group 64">
            <a:extLst>
              <a:ext uri="{FF2B5EF4-FFF2-40B4-BE49-F238E27FC236}">
                <a16:creationId xmlns:a16="http://schemas.microsoft.com/office/drawing/2014/main" id="{FD3707BF-AE43-4D1C-8BFB-A9EE18267145}"/>
              </a:ext>
            </a:extLst>
          </p:cNvPr>
          <p:cNvGrpSpPr/>
          <p:nvPr/>
        </p:nvGrpSpPr>
        <p:grpSpPr>
          <a:xfrm>
            <a:off x="3268731" y="1247635"/>
            <a:ext cx="1740187" cy="2564803"/>
            <a:chOff x="1412376" y="1247633"/>
            <a:chExt cx="1740187" cy="2564803"/>
          </a:xfrm>
        </p:grpSpPr>
        <p:grpSp>
          <p:nvGrpSpPr>
            <p:cNvPr id="66" name="Group 65">
              <a:extLst>
                <a:ext uri="{FF2B5EF4-FFF2-40B4-BE49-F238E27FC236}">
                  <a16:creationId xmlns:a16="http://schemas.microsoft.com/office/drawing/2014/main" id="{A12D8221-AE7F-4163-90B9-300113DE35FE}"/>
                </a:ext>
              </a:extLst>
            </p:cNvPr>
            <p:cNvGrpSpPr/>
            <p:nvPr/>
          </p:nvGrpSpPr>
          <p:grpSpPr>
            <a:xfrm>
              <a:off x="1412376" y="1247633"/>
              <a:ext cx="1740187" cy="2564803"/>
              <a:chOff x="2528824" y="1416199"/>
              <a:chExt cx="1740187" cy="2564803"/>
            </a:xfrm>
          </p:grpSpPr>
          <p:sp>
            <p:nvSpPr>
              <p:cNvPr id="68" name="Oval 25">
                <a:extLst>
                  <a:ext uri="{FF2B5EF4-FFF2-40B4-BE49-F238E27FC236}">
                    <a16:creationId xmlns:a16="http://schemas.microsoft.com/office/drawing/2014/main" id="{39525AD5-3FA7-4F3A-AD10-85074B237EBF}"/>
                  </a:ext>
                </a:extLst>
              </p:cNvPr>
              <p:cNvSpPr>
                <a:spLocks noChangeArrowheads="1"/>
              </p:cNvSpPr>
              <p:nvPr/>
            </p:nvSpPr>
            <p:spPr bwMode="auto">
              <a:xfrm>
                <a:off x="3545593" y="3501542"/>
                <a:ext cx="476284" cy="47946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69" name="Oval 26">
                <a:extLst>
                  <a:ext uri="{FF2B5EF4-FFF2-40B4-BE49-F238E27FC236}">
                    <a16:creationId xmlns:a16="http://schemas.microsoft.com/office/drawing/2014/main" id="{7D2E0C68-BCD3-4DF0-AD64-3491832D36D0}"/>
                  </a:ext>
                </a:extLst>
              </p:cNvPr>
              <p:cNvSpPr>
                <a:spLocks noChangeArrowheads="1"/>
              </p:cNvSpPr>
              <p:nvPr/>
            </p:nvSpPr>
            <p:spPr bwMode="auto">
              <a:xfrm>
                <a:off x="3639341" y="3591456"/>
                <a:ext cx="295297" cy="29529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70" name="Freeform 62">
                <a:extLst>
                  <a:ext uri="{FF2B5EF4-FFF2-40B4-BE49-F238E27FC236}">
                    <a16:creationId xmlns:a16="http://schemas.microsoft.com/office/drawing/2014/main" id="{1929941B-CE1F-4A56-9008-938A1BF7588A}"/>
                  </a:ext>
                </a:extLst>
              </p:cNvPr>
              <p:cNvSpPr>
                <a:spLocks/>
              </p:cNvSpPr>
              <p:nvPr/>
            </p:nvSpPr>
            <p:spPr bwMode="auto">
              <a:xfrm>
                <a:off x="3122276" y="2673178"/>
                <a:ext cx="657123" cy="1067010"/>
              </a:xfrm>
              <a:custGeom>
                <a:avLst/>
                <a:gdLst>
                  <a:gd name="T0" fmla="*/ 0 w 303"/>
                  <a:gd name="T1" fmla="*/ 257 h 492"/>
                  <a:gd name="T2" fmla="*/ 303 w 303"/>
                  <a:gd name="T3" fmla="*/ 492 h 492"/>
                  <a:gd name="T4" fmla="*/ 303 w 303"/>
                  <a:gd name="T5" fmla="*/ 0 h 492"/>
                  <a:gd name="T6" fmla="*/ 0 w 303"/>
                  <a:gd name="T7" fmla="*/ 257 h 492"/>
                </a:gdLst>
                <a:ahLst/>
                <a:cxnLst>
                  <a:cxn ang="0">
                    <a:pos x="T0" y="T1"/>
                  </a:cxn>
                  <a:cxn ang="0">
                    <a:pos x="T2" y="T3"/>
                  </a:cxn>
                  <a:cxn ang="0">
                    <a:pos x="T4" y="T5"/>
                  </a:cxn>
                  <a:cxn ang="0">
                    <a:pos x="T6" y="T7"/>
                  </a:cxn>
                </a:cxnLst>
                <a:rect l="0" t="0" r="r" b="b"/>
                <a:pathLst>
                  <a:path w="303" h="492">
                    <a:moveTo>
                      <a:pt x="0" y="257"/>
                    </a:moveTo>
                    <a:lnTo>
                      <a:pt x="303" y="492"/>
                    </a:lnTo>
                    <a:lnTo>
                      <a:pt x="303" y="0"/>
                    </a:lnTo>
                    <a:lnTo>
                      <a:pt x="0" y="257"/>
                    </a:lnTo>
                    <a:close/>
                  </a:path>
                </a:pathLst>
              </a:custGeom>
              <a:solidFill>
                <a:srgbClr val="FFFFFF">
                  <a:lumMod val="95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71" name="Freeform 63">
                <a:extLst>
                  <a:ext uri="{FF2B5EF4-FFF2-40B4-BE49-F238E27FC236}">
                    <a16:creationId xmlns:a16="http://schemas.microsoft.com/office/drawing/2014/main" id="{8C786752-5198-4549-A207-5BD7E1794DCD}"/>
                  </a:ext>
                </a:extLst>
              </p:cNvPr>
              <p:cNvSpPr>
                <a:spLocks/>
              </p:cNvSpPr>
              <p:nvPr/>
            </p:nvSpPr>
            <p:spPr bwMode="auto">
              <a:xfrm>
                <a:off x="3122276" y="2673178"/>
                <a:ext cx="657123" cy="1067010"/>
              </a:xfrm>
              <a:custGeom>
                <a:avLst/>
                <a:gdLst>
                  <a:gd name="T0" fmla="*/ 0 w 303"/>
                  <a:gd name="T1" fmla="*/ 257 h 492"/>
                  <a:gd name="T2" fmla="*/ 303 w 303"/>
                  <a:gd name="T3" fmla="*/ 492 h 492"/>
                  <a:gd name="T4" fmla="*/ 303 w 303"/>
                  <a:gd name="T5" fmla="*/ 0 h 492"/>
                  <a:gd name="T6" fmla="*/ 0 w 303"/>
                  <a:gd name="T7" fmla="*/ 257 h 492"/>
                </a:gdLst>
                <a:ahLst/>
                <a:cxnLst>
                  <a:cxn ang="0">
                    <a:pos x="T0" y="T1"/>
                  </a:cxn>
                  <a:cxn ang="0">
                    <a:pos x="T2" y="T3"/>
                  </a:cxn>
                  <a:cxn ang="0">
                    <a:pos x="T4" y="T5"/>
                  </a:cxn>
                  <a:cxn ang="0">
                    <a:pos x="T6" y="T7"/>
                  </a:cxn>
                </a:cxnLst>
                <a:rect l="0" t="0" r="r" b="b"/>
                <a:pathLst>
                  <a:path w="303" h="492">
                    <a:moveTo>
                      <a:pt x="0" y="257"/>
                    </a:moveTo>
                    <a:lnTo>
                      <a:pt x="303" y="492"/>
                    </a:lnTo>
                    <a:lnTo>
                      <a:pt x="303" y="0"/>
                    </a:lnTo>
                    <a:lnTo>
                      <a:pt x="0" y="25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72" name="Freeform 64">
                <a:extLst>
                  <a:ext uri="{FF2B5EF4-FFF2-40B4-BE49-F238E27FC236}">
                    <a16:creationId xmlns:a16="http://schemas.microsoft.com/office/drawing/2014/main" id="{4A5252FD-2E2C-4ED8-BB05-990B46CBF300}"/>
                  </a:ext>
                </a:extLst>
              </p:cNvPr>
              <p:cNvSpPr>
                <a:spLocks/>
              </p:cNvSpPr>
              <p:nvPr/>
            </p:nvSpPr>
            <p:spPr bwMode="auto">
              <a:xfrm>
                <a:off x="3122276" y="2987642"/>
                <a:ext cx="286271" cy="242897"/>
              </a:xfrm>
              <a:custGeom>
                <a:avLst/>
                <a:gdLst>
                  <a:gd name="T0" fmla="*/ 132 w 132"/>
                  <a:gd name="T1" fmla="*/ 0 h 112"/>
                  <a:gd name="T2" fmla="*/ 0 w 132"/>
                  <a:gd name="T3" fmla="*/ 112 h 112"/>
                  <a:gd name="T4" fmla="*/ 132 w 132"/>
                  <a:gd name="T5" fmla="*/ 0 h 112"/>
                  <a:gd name="T6" fmla="*/ 132 w 132"/>
                  <a:gd name="T7" fmla="*/ 0 h 112"/>
                </a:gdLst>
                <a:ahLst/>
                <a:cxnLst>
                  <a:cxn ang="0">
                    <a:pos x="T0" y="T1"/>
                  </a:cxn>
                  <a:cxn ang="0">
                    <a:pos x="T2" y="T3"/>
                  </a:cxn>
                  <a:cxn ang="0">
                    <a:pos x="T4" y="T5"/>
                  </a:cxn>
                  <a:cxn ang="0">
                    <a:pos x="T6" y="T7"/>
                  </a:cxn>
                </a:cxnLst>
                <a:rect l="0" t="0" r="r" b="b"/>
                <a:pathLst>
                  <a:path w="132" h="112">
                    <a:moveTo>
                      <a:pt x="132" y="0"/>
                    </a:moveTo>
                    <a:lnTo>
                      <a:pt x="0" y="112"/>
                    </a:lnTo>
                    <a:lnTo>
                      <a:pt x="132" y="0"/>
                    </a:lnTo>
                    <a:lnTo>
                      <a:pt x="132"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73" name="Freeform 65">
                <a:extLst>
                  <a:ext uri="{FF2B5EF4-FFF2-40B4-BE49-F238E27FC236}">
                    <a16:creationId xmlns:a16="http://schemas.microsoft.com/office/drawing/2014/main" id="{AFED009B-65F6-426A-9A3F-B1F0D8D0AB38}"/>
                  </a:ext>
                </a:extLst>
              </p:cNvPr>
              <p:cNvSpPr>
                <a:spLocks/>
              </p:cNvSpPr>
              <p:nvPr/>
            </p:nvSpPr>
            <p:spPr bwMode="auto">
              <a:xfrm>
                <a:off x="3122276" y="2987642"/>
                <a:ext cx="286271" cy="242897"/>
              </a:xfrm>
              <a:custGeom>
                <a:avLst/>
                <a:gdLst>
                  <a:gd name="T0" fmla="*/ 132 w 132"/>
                  <a:gd name="T1" fmla="*/ 0 h 112"/>
                  <a:gd name="T2" fmla="*/ 0 w 132"/>
                  <a:gd name="T3" fmla="*/ 112 h 112"/>
                  <a:gd name="T4" fmla="*/ 132 w 132"/>
                  <a:gd name="T5" fmla="*/ 0 h 112"/>
                  <a:gd name="T6" fmla="*/ 132 w 132"/>
                  <a:gd name="T7" fmla="*/ 0 h 112"/>
                </a:gdLst>
                <a:ahLst/>
                <a:cxnLst>
                  <a:cxn ang="0">
                    <a:pos x="T0" y="T1"/>
                  </a:cxn>
                  <a:cxn ang="0">
                    <a:pos x="T2" y="T3"/>
                  </a:cxn>
                  <a:cxn ang="0">
                    <a:pos x="T4" y="T5"/>
                  </a:cxn>
                  <a:cxn ang="0">
                    <a:pos x="T6" y="T7"/>
                  </a:cxn>
                </a:cxnLst>
                <a:rect l="0" t="0" r="r" b="b"/>
                <a:pathLst>
                  <a:path w="132" h="112">
                    <a:moveTo>
                      <a:pt x="132" y="0"/>
                    </a:moveTo>
                    <a:lnTo>
                      <a:pt x="0" y="112"/>
                    </a:lnTo>
                    <a:lnTo>
                      <a:pt x="132" y="0"/>
                    </a:lnTo>
                    <a:lnTo>
                      <a:pt x="13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74" name="Freeform 66">
                <a:extLst>
                  <a:ext uri="{FF2B5EF4-FFF2-40B4-BE49-F238E27FC236}">
                    <a16:creationId xmlns:a16="http://schemas.microsoft.com/office/drawing/2014/main" id="{3316DE23-B513-4044-A68C-90E6DDD9F123}"/>
                  </a:ext>
                </a:extLst>
              </p:cNvPr>
              <p:cNvSpPr>
                <a:spLocks/>
              </p:cNvSpPr>
              <p:nvPr/>
            </p:nvSpPr>
            <p:spPr bwMode="auto">
              <a:xfrm>
                <a:off x="3122276" y="2987642"/>
                <a:ext cx="657123" cy="392539"/>
              </a:xfrm>
              <a:custGeom>
                <a:avLst/>
                <a:gdLst>
                  <a:gd name="T0" fmla="*/ 132 w 303"/>
                  <a:gd name="T1" fmla="*/ 0 h 181"/>
                  <a:gd name="T2" fmla="*/ 0 w 303"/>
                  <a:gd name="T3" fmla="*/ 112 h 181"/>
                  <a:gd name="T4" fmla="*/ 303 w 303"/>
                  <a:gd name="T5" fmla="*/ 181 h 181"/>
                  <a:gd name="T6" fmla="*/ 303 w 303"/>
                  <a:gd name="T7" fmla="*/ 19 h 181"/>
                  <a:gd name="T8" fmla="*/ 132 w 303"/>
                  <a:gd name="T9" fmla="*/ 0 h 181"/>
                </a:gdLst>
                <a:ahLst/>
                <a:cxnLst>
                  <a:cxn ang="0">
                    <a:pos x="T0" y="T1"/>
                  </a:cxn>
                  <a:cxn ang="0">
                    <a:pos x="T2" y="T3"/>
                  </a:cxn>
                  <a:cxn ang="0">
                    <a:pos x="T4" y="T5"/>
                  </a:cxn>
                  <a:cxn ang="0">
                    <a:pos x="T6" y="T7"/>
                  </a:cxn>
                  <a:cxn ang="0">
                    <a:pos x="T8" y="T9"/>
                  </a:cxn>
                </a:cxnLst>
                <a:rect l="0" t="0" r="r" b="b"/>
                <a:pathLst>
                  <a:path w="303" h="181">
                    <a:moveTo>
                      <a:pt x="132" y="0"/>
                    </a:moveTo>
                    <a:lnTo>
                      <a:pt x="0" y="112"/>
                    </a:lnTo>
                    <a:lnTo>
                      <a:pt x="303" y="181"/>
                    </a:lnTo>
                    <a:lnTo>
                      <a:pt x="303" y="19"/>
                    </a:lnTo>
                    <a:lnTo>
                      <a:pt x="132" y="0"/>
                    </a:ln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85" name="Freeform 67">
                <a:extLst>
                  <a:ext uri="{FF2B5EF4-FFF2-40B4-BE49-F238E27FC236}">
                    <a16:creationId xmlns:a16="http://schemas.microsoft.com/office/drawing/2014/main" id="{B9785B91-879E-422F-8D05-238DE8CED756}"/>
                  </a:ext>
                </a:extLst>
              </p:cNvPr>
              <p:cNvSpPr>
                <a:spLocks/>
              </p:cNvSpPr>
              <p:nvPr/>
            </p:nvSpPr>
            <p:spPr bwMode="auto">
              <a:xfrm>
                <a:off x="3122276" y="2987642"/>
                <a:ext cx="657123" cy="392539"/>
              </a:xfrm>
              <a:custGeom>
                <a:avLst/>
                <a:gdLst>
                  <a:gd name="T0" fmla="*/ 132 w 303"/>
                  <a:gd name="T1" fmla="*/ 0 h 181"/>
                  <a:gd name="T2" fmla="*/ 0 w 303"/>
                  <a:gd name="T3" fmla="*/ 112 h 181"/>
                  <a:gd name="T4" fmla="*/ 303 w 303"/>
                  <a:gd name="T5" fmla="*/ 181 h 181"/>
                  <a:gd name="T6" fmla="*/ 303 w 303"/>
                  <a:gd name="T7" fmla="*/ 19 h 181"/>
                  <a:gd name="T8" fmla="*/ 132 w 303"/>
                  <a:gd name="T9" fmla="*/ 0 h 181"/>
                </a:gdLst>
                <a:ahLst/>
                <a:cxnLst>
                  <a:cxn ang="0">
                    <a:pos x="T0" y="T1"/>
                  </a:cxn>
                  <a:cxn ang="0">
                    <a:pos x="T2" y="T3"/>
                  </a:cxn>
                  <a:cxn ang="0">
                    <a:pos x="T4" y="T5"/>
                  </a:cxn>
                  <a:cxn ang="0">
                    <a:pos x="T6" y="T7"/>
                  </a:cxn>
                  <a:cxn ang="0">
                    <a:pos x="T8" y="T9"/>
                  </a:cxn>
                </a:cxnLst>
                <a:rect l="0" t="0" r="r" b="b"/>
                <a:pathLst>
                  <a:path w="303" h="181">
                    <a:moveTo>
                      <a:pt x="132" y="0"/>
                    </a:moveTo>
                    <a:lnTo>
                      <a:pt x="0" y="112"/>
                    </a:lnTo>
                    <a:lnTo>
                      <a:pt x="303" y="181"/>
                    </a:lnTo>
                    <a:lnTo>
                      <a:pt x="303" y="19"/>
                    </a:lnTo>
                    <a:lnTo>
                      <a:pt x="13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86" name="Freeform 68">
                <a:extLst>
                  <a:ext uri="{FF2B5EF4-FFF2-40B4-BE49-F238E27FC236}">
                    <a16:creationId xmlns:a16="http://schemas.microsoft.com/office/drawing/2014/main" id="{DEAB830F-CCE2-4878-8B4F-8B38279D1BC7}"/>
                  </a:ext>
                </a:extLst>
              </p:cNvPr>
              <p:cNvSpPr>
                <a:spLocks/>
              </p:cNvSpPr>
              <p:nvPr/>
            </p:nvSpPr>
            <p:spPr bwMode="auto">
              <a:xfrm>
                <a:off x="2528824" y="1416199"/>
                <a:ext cx="1740187" cy="1814340"/>
              </a:xfrm>
              <a:prstGeom prst="rect">
                <a:avLst/>
              </a:prstGeom>
              <a:solidFill>
                <a:srgbClr val="FFFFFF">
                  <a:lumMod val="95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grpSp>
        <p:sp>
          <p:nvSpPr>
            <p:cNvPr id="67" name="TextBox 66">
              <a:extLst>
                <a:ext uri="{FF2B5EF4-FFF2-40B4-BE49-F238E27FC236}">
                  <a16:creationId xmlns:a16="http://schemas.microsoft.com/office/drawing/2014/main" id="{4CAE7BD4-EA35-4766-AC4F-0F11509CD999}"/>
                </a:ext>
              </a:extLst>
            </p:cNvPr>
            <p:cNvSpPr txBox="1"/>
            <p:nvPr/>
          </p:nvSpPr>
          <p:spPr>
            <a:xfrm>
              <a:off x="1643994" y="1960766"/>
              <a:ext cx="1380789" cy="467820"/>
            </a:xfrm>
            <a:prstGeom prst="rect">
              <a:avLst/>
            </a:prstGeom>
            <a:noFill/>
          </p:spPr>
          <p:txBody>
            <a:bodyPr wrap="square" lIns="0" tIns="36576" rIns="0" bIns="0" rtlCol="0">
              <a:spAutoFit/>
            </a:bodyPr>
            <a:lstStyle/>
            <a:p>
              <a:pPr>
                <a:spcAft>
                  <a:spcPts val="600"/>
                </a:spcAft>
                <a:buClr>
                  <a:schemeClr val="accent2"/>
                </a:buClr>
                <a:buSzPct val="70000"/>
              </a:pPr>
              <a:r>
                <a:rPr lang="en-US" sz="1400" dirty="0">
                  <a:cs typeface="Times New Roman" panose="02020603050405020304" pitchFamily="18" charset="0"/>
                </a:rPr>
                <a:t>Evergreening of loans</a:t>
              </a:r>
            </a:p>
          </p:txBody>
        </p:sp>
      </p:grpSp>
      <p:grpSp>
        <p:nvGrpSpPr>
          <p:cNvPr id="87" name="Group 86">
            <a:extLst>
              <a:ext uri="{FF2B5EF4-FFF2-40B4-BE49-F238E27FC236}">
                <a16:creationId xmlns:a16="http://schemas.microsoft.com/office/drawing/2014/main" id="{CF3D8123-3E43-4AF0-A7E2-7422C27BE4C5}"/>
              </a:ext>
            </a:extLst>
          </p:cNvPr>
          <p:cNvGrpSpPr/>
          <p:nvPr/>
        </p:nvGrpSpPr>
        <p:grpSpPr>
          <a:xfrm>
            <a:off x="5485273" y="3332978"/>
            <a:ext cx="1738800" cy="2564803"/>
            <a:chOff x="3778859" y="3332976"/>
            <a:chExt cx="1738800" cy="2564803"/>
          </a:xfrm>
        </p:grpSpPr>
        <p:grpSp>
          <p:nvGrpSpPr>
            <p:cNvPr id="88" name="Group 87">
              <a:extLst>
                <a:ext uri="{FF2B5EF4-FFF2-40B4-BE49-F238E27FC236}">
                  <a16:creationId xmlns:a16="http://schemas.microsoft.com/office/drawing/2014/main" id="{A6D68662-9801-4506-B589-4D391E02B250}"/>
                </a:ext>
              </a:extLst>
            </p:cNvPr>
            <p:cNvGrpSpPr/>
            <p:nvPr/>
          </p:nvGrpSpPr>
          <p:grpSpPr>
            <a:xfrm rot="10800000">
              <a:off x="3778859" y="3332976"/>
              <a:ext cx="1738800" cy="2564803"/>
              <a:chOff x="2539148" y="1416199"/>
              <a:chExt cx="1738800" cy="2564803"/>
            </a:xfrm>
          </p:grpSpPr>
          <p:sp>
            <p:nvSpPr>
              <p:cNvPr id="90" name="Oval 25">
                <a:extLst>
                  <a:ext uri="{FF2B5EF4-FFF2-40B4-BE49-F238E27FC236}">
                    <a16:creationId xmlns:a16="http://schemas.microsoft.com/office/drawing/2014/main" id="{AE14F961-FA07-47B6-B62B-C249344B8DF7}"/>
                  </a:ext>
                </a:extLst>
              </p:cNvPr>
              <p:cNvSpPr>
                <a:spLocks noChangeArrowheads="1"/>
              </p:cNvSpPr>
              <p:nvPr/>
            </p:nvSpPr>
            <p:spPr bwMode="auto">
              <a:xfrm>
                <a:off x="3545593" y="3501542"/>
                <a:ext cx="476284" cy="47946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91" name="Oval 26">
                <a:extLst>
                  <a:ext uri="{FF2B5EF4-FFF2-40B4-BE49-F238E27FC236}">
                    <a16:creationId xmlns:a16="http://schemas.microsoft.com/office/drawing/2014/main" id="{D19EE9D3-A171-42BD-874A-C1EA90E7CCB7}"/>
                  </a:ext>
                </a:extLst>
              </p:cNvPr>
              <p:cNvSpPr>
                <a:spLocks noChangeArrowheads="1"/>
              </p:cNvSpPr>
              <p:nvPr/>
            </p:nvSpPr>
            <p:spPr bwMode="auto">
              <a:xfrm>
                <a:off x="3639341" y="3591456"/>
                <a:ext cx="295297" cy="29529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92" name="Freeform 62">
                <a:extLst>
                  <a:ext uri="{FF2B5EF4-FFF2-40B4-BE49-F238E27FC236}">
                    <a16:creationId xmlns:a16="http://schemas.microsoft.com/office/drawing/2014/main" id="{9D952753-32BE-4B18-A94F-C11E49B40A81}"/>
                  </a:ext>
                </a:extLst>
              </p:cNvPr>
              <p:cNvSpPr>
                <a:spLocks/>
              </p:cNvSpPr>
              <p:nvPr/>
            </p:nvSpPr>
            <p:spPr bwMode="auto">
              <a:xfrm>
                <a:off x="3122276" y="2673178"/>
                <a:ext cx="657123" cy="1067010"/>
              </a:xfrm>
              <a:custGeom>
                <a:avLst/>
                <a:gdLst>
                  <a:gd name="T0" fmla="*/ 0 w 303"/>
                  <a:gd name="T1" fmla="*/ 257 h 492"/>
                  <a:gd name="T2" fmla="*/ 303 w 303"/>
                  <a:gd name="T3" fmla="*/ 492 h 492"/>
                  <a:gd name="T4" fmla="*/ 303 w 303"/>
                  <a:gd name="T5" fmla="*/ 0 h 492"/>
                  <a:gd name="T6" fmla="*/ 0 w 303"/>
                  <a:gd name="T7" fmla="*/ 257 h 492"/>
                </a:gdLst>
                <a:ahLst/>
                <a:cxnLst>
                  <a:cxn ang="0">
                    <a:pos x="T0" y="T1"/>
                  </a:cxn>
                  <a:cxn ang="0">
                    <a:pos x="T2" y="T3"/>
                  </a:cxn>
                  <a:cxn ang="0">
                    <a:pos x="T4" y="T5"/>
                  </a:cxn>
                  <a:cxn ang="0">
                    <a:pos x="T6" y="T7"/>
                  </a:cxn>
                </a:cxnLst>
                <a:rect l="0" t="0" r="r" b="b"/>
                <a:pathLst>
                  <a:path w="303" h="492">
                    <a:moveTo>
                      <a:pt x="0" y="257"/>
                    </a:moveTo>
                    <a:lnTo>
                      <a:pt x="303" y="492"/>
                    </a:lnTo>
                    <a:lnTo>
                      <a:pt x="303" y="0"/>
                    </a:lnTo>
                    <a:lnTo>
                      <a:pt x="0" y="257"/>
                    </a:lnTo>
                    <a:close/>
                  </a:path>
                </a:pathLst>
              </a:custGeom>
              <a:solidFill>
                <a:srgbClr val="FFFFFF">
                  <a:lumMod val="95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93" name="Freeform 63">
                <a:extLst>
                  <a:ext uri="{FF2B5EF4-FFF2-40B4-BE49-F238E27FC236}">
                    <a16:creationId xmlns:a16="http://schemas.microsoft.com/office/drawing/2014/main" id="{3F45B165-16AC-48F1-AD8F-382DA8EE2033}"/>
                  </a:ext>
                </a:extLst>
              </p:cNvPr>
              <p:cNvSpPr>
                <a:spLocks/>
              </p:cNvSpPr>
              <p:nvPr/>
            </p:nvSpPr>
            <p:spPr bwMode="auto">
              <a:xfrm>
                <a:off x="3122276" y="2673178"/>
                <a:ext cx="657123" cy="1067010"/>
              </a:xfrm>
              <a:custGeom>
                <a:avLst/>
                <a:gdLst>
                  <a:gd name="T0" fmla="*/ 0 w 303"/>
                  <a:gd name="T1" fmla="*/ 257 h 492"/>
                  <a:gd name="T2" fmla="*/ 303 w 303"/>
                  <a:gd name="T3" fmla="*/ 492 h 492"/>
                  <a:gd name="T4" fmla="*/ 303 w 303"/>
                  <a:gd name="T5" fmla="*/ 0 h 492"/>
                  <a:gd name="T6" fmla="*/ 0 w 303"/>
                  <a:gd name="T7" fmla="*/ 257 h 492"/>
                </a:gdLst>
                <a:ahLst/>
                <a:cxnLst>
                  <a:cxn ang="0">
                    <a:pos x="T0" y="T1"/>
                  </a:cxn>
                  <a:cxn ang="0">
                    <a:pos x="T2" y="T3"/>
                  </a:cxn>
                  <a:cxn ang="0">
                    <a:pos x="T4" y="T5"/>
                  </a:cxn>
                  <a:cxn ang="0">
                    <a:pos x="T6" y="T7"/>
                  </a:cxn>
                </a:cxnLst>
                <a:rect l="0" t="0" r="r" b="b"/>
                <a:pathLst>
                  <a:path w="303" h="492">
                    <a:moveTo>
                      <a:pt x="0" y="257"/>
                    </a:moveTo>
                    <a:lnTo>
                      <a:pt x="303" y="492"/>
                    </a:lnTo>
                    <a:lnTo>
                      <a:pt x="303" y="0"/>
                    </a:lnTo>
                    <a:lnTo>
                      <a:pt x="0" y="25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94" name="Freeform 64">
                <a:extLst>
                  <a:ext uri="{FF2B5EF4-FFF2-40B4-BE49-F238E27FC236}">
                    <a16:creationId xmlns:a16="http://schemas.microsoft.com/office/drawing/2014/main" id="{2CBDED97-C156-4616-ABEB-5C36CF9A2AFC}"/>
                  </a:ext>
                </a:extLst>
              </p:cNvPr>
              <p:cNvSpPr>
                <a:spLocks/>
              </p:cNvSpPr>
              <p:nvPr/>
            </p:nvSpPr>
            <p:spPr bwMode="auto">
              <a:xfrm>
                <a:off x="3122276" y="2987642"/>
                <a:ext cx="286271" cy="242897"/>
              </a:xfrm>
              <a:custGeom>
                <a:avLst/>
                <a:gdLst>
                  <a:gd name="T0" fmla="*/ 132 w 132"/>
                  <a:gd name="T1" fmla="*/ 0 h 112"/>
                  <a:gd name="T2" fmla="*/ 0 w 132"/>
                  <a:gd name="T3" fmla="*/ 112 h 112"/>
                  <a:gd name="T4" fmla="*/ 132 w 132"/>
                  <a:gd name="T5" fmla="*/ 0 h 112"/>
                  <a:gd name="T6" fmla="*/ 132 w 132"/>
                  <a:gd name="T7" fmla="*/ 0 h 112"/>
                </a:gdLst>
                <a:ahLst/>
                <a:cxnLst>
                  <a:cxn ang="0">
                    <a:pos x="T0" y="T1"/>
                  </a:cxn>
                  <a:cxn ang="0">
                    <a:pos x="T2" y="T3"/>
                  </a:cxn>
                  <a:cxn ang="0">
                    <a:pos x="T4" y="T5"/>
                  </a:cxn>
                  <a:cxn ang="0">
                    <a:pos x="T6" y="T7"/>
                  </a:cxn>
                </a:cxnLst>
                <a:rect l="0" t="0" r="r" b="b"/>
                <a:pathLst>
                  <a:path w="132" h="112">
                    <a:moveTo>
                      <a:pt x="132" y="0"/>
                    </a:moveTo>
                    <a:lnTo>
                      <a:pt x="0" y="112"/>
                    </a:lnTo>
                    <a:lnTo>
                      <a:pt x="132" y="0"/>
                    </a:lnTo>
                    <a:lnTo>
                      <a:pt x="132"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95" name="Freeform 65">
                <a:extLst>
                  <a:ext uri="{FF2B5EF4-FFF2-40B4-BE49-F238E27FC236}">
                    <a16:creationId xmlns:a16="http://schemas.microsoft.com/office/drawing/2014/main" id="{FBFFF246-61BC-43E7-9885-5BA6BB28DE56}"/>
                  </a:ext>
                </a:extLst>
              </p:cNvPr>
              <p:cNvSpPr>
                <a:spLocks/>
              </p:cNvSpPr>
              <p:nvPr/>
            </p:nvSpPr>
            <p:spPr bwMode="auto">
              <a:xfrm>
                <a:off x="3122276" y="2987642"/>
                <a:ext cx="286271" cy="242897"/>
              </a:xfrm>
              <a:custGeom>
                <a:avLst/>
                <a:gdLst>
                  <a:gd name="T0" fmla="*/ 132 w 132"/>
                  <a:gd name="T1" fmla="*/ 0 h 112"/>
                  <a:gd name="T2" fmla="*/ 0 w 132"/>
                  <a:gd name="T3" fmla="*/ 112 h 112"/>
                  <a:gd name="T4" fmla="*/ 132 w 132"/>
                  <a:gd name="T5" fmla="*/ 0 h 112"/>
                  <a:gd name="T6" fmla="*/ 132 w 132"/>
                  <a:gd name="T7" fmla="*/ 0 h 112"/>
                </a:gdLst>
                <a:ahLst/>
                <a:cxnLst>
                  <a:cxn ang="0">
                    <a:pos x="T0" y="T1"/>
                  </a:cxn>
                  <a:cxn ang="0">
                    <a:pos x="T2" y="T3"/>
                  </a:cxn>
                  <a:cxn ang="0">
                    <a:pos x="T4" y="T5"/>
                  </a:cxn>
                  <a:cxn ang="0">
                    <a:pos x="T6" y="T7"/>
                  </a:cxn>
                </a:cxnLst>
                <a:rect l="0" t="0" r="r" b="b"/>
                <a:pathLst>
                  <a:path w="132" h="112">
                    <a:moveTo>
                      <a:pt x="132" y="0"/>
                    </a:moveTo>
                    <a:lnTo>
                      <a:pt x="0" y="112"/>
                    </a:lnTo>
                    <a:lnTo>
                      <a:pt x="132" y="0"/>
                    </a:lnTo>
                    <a:lnTo>
                      <a:pt x="13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96" name="Freeform 66">
                <a:extLst>
                  <a:ext uri="{FF2B5EF4-FFF2-40B4-BE49-F238E27FC236}">
                    <a16:creationId xmlns:a16="http://schemas.microsoft.com/office/drawing/2014/main" id="{83AAF69C-9F8B-4A8F-8F69-9EE6E7472D9C}"/>
                  </a:ext>
                </a:extLst>
              </p:cNvPr>
              <p:cNvSpPr>
                <a:spLocks/>
              </p:cNvSpPr>
              <p:nvPr/>
            </p:nvSpPr>
            <p:spPr bwMode="auto">
              <a:xfrm>
                <a:off x="3122276" y="2987642"/>
                <a:ext cx="657123" cy="392539"/>
              </a:xfrm>
              <a:custGeom>
                <a:avLst/>
                <a:gdLst>
                  <a:gd name="T0" fmla="*/ 132 w 303"/>
                  <a:gd name="T1" fmla="*/ 0 h 181"/>
                  <a:gd name="T2" fmla="*/ 0 w 303"/>
                  <a:gd name="T3" fmla="*/ 112 h 181"/>
                  <a:gd name="T4" fmla="*/ 303 w 303"/>
                  <a:gd name="T5" fmla="*/ 181 h 181"/>
                  <a:gd name="T6" fmla="*/ 303 w 303"/>
                  <a:gd name="T7" fmla="*/ 19 h 181"/>
                  <a:gd name="T8" fmla="*/ 132 w 303"/>
                  <a:gd name="T9" fmla="*/ 0 h 181"/>
                </a:gdLst>
                <a:ahLst/>
                <a:cxnLst>
                  <a:cxn ang="0">
                    <a:pos x="T0" y="T1"/>
                  </a:cxn>
                  <a:cxn ang="0">
                    <a:pos x="T2" y="T3"/>
                  </a:cxn>
                  <a:cxn ang="0">
                    <a:pos x="T4" y="T5"/>
                  </a:cxn>
                  <a:cxn ang="0">
                    <a:pos x="T6" y="T7"/>
                  </a:cxn>
                  <a:cxn ang="0">
                    <a:pos x="T8" y="T9"/>
                  </a:cxn>
                </a:cxnLst>
                <a:rect l="0" t="0" r="r" b="b"/>
                <a:pathLst>
                  <a:path w="303" h="181">
                    <a:moveTo>
                      <a:pt x="132" y="0"/>
                    </a:moveTo>
                    <a:lnTo>
                      <a:pt x="0" y="112"/>
                    </a:lnTo>
                    <a:lnTo>
                      <a:pt x="303" y="181"/>
                    </a:lnTo>
                    <a:lnTo>
                      <a:pt x="303" y="19"/>
                    </a:lnTo>
                    <a:lnTo>
                      <a:pt x="132" y="0"/>
                    </a:ln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97" name="Freeform 67">
                <a:extLst>
                  <a:ext uri="{FF2B5EF4-FFF2-40B4-BE49-F238E27FC236}">
                    <a16:creationId xmlns:a16="http://schemas.microsoft.com/office/drawing/2014/main" id="{3C09FF6A-C0C7-4BF2-9855-C7A2546FD7BF}"/>
                  </a:ext>
                </a:extLst>
              </p:cNvPr>
              <p:cNvSpPr>
                <a:spLocks/>
              </p:cNvSpPr>
              <p:nvPr/>
            </p:nvSpPr>
            <p:spPr bwMode="auto">
              <a:xfrm>
                <a:off x="3122276" y="2987642"/>
                <a:ext cx="657123" cy="392539"/>
              </a:xfrm>
              <a:custGeom>
                <a:avLst/>
                <a:gdLst>
                  <a:gd name="T0" fmla="*/ 132 w 303"/>
                  <a:gd name="T1" fmla="*/ 0 h 181"/>
                  <a:gd name="T2" fmla="*/ 0 w 303"/>
                  <a:gd name="T3" fmla="*/ 112 h 181"/>
                  <a:gd name="T4" fmla="*/ 303 w 303"/>
                  <a:gd name="T5" fmla="*/ 181 h 181"/>
                  <a:gd name="T6" fmla="*/ 303 w 303"/>
                  <a:gd name="T7" fmla="*/ 19 h 181"/>
                  <a:gd name="T8" fmla="*/ 132 w 303"/>
                  <a:gd name="T9" fmla="*/ 0 h 181"/>
                </a:gdLst>
                <a:ahLst/>
                <a:cxnLst>
                  <a:cxn ang="0">
                    <a:pos x="T0" y="T1"/>
                  </a:cxn>
                  <a:cxn ang="0">
                    <a:pos x="T2" y="T3"/>
                  </a:cxn>
                  <a:cxn ang="0">
                    <a:pos x="T4" y="T5"/>
                  </a:cxn>
                  <a:cxn ang="0">
                    <a:pos x="T6" y="T7"/>
                  </a:cxn>
                  <a:cxn ang="0">
                    <a:pos x="T8" y="T9"/>
                  </a:cxn>
                </a:cxnLst>
                <a:rect l="0" t="0" r="r" b="b"/>
                <a:pathLst>
                  <a:path w="303" h="181">
                    <a:moveTo>
                      <a:pt x="132" y="0"/>
                    </a:moveTo>
                    <a:lnTo>
                      <a:pt x="0" y="112"/>
                    </a:lnTo>
                    <a:lnTo>
                      <a:pt x="303" y="181"/>
                    </a:lnTo>
                    <a:lnTo>
                      <a:pt x="303" y="19"/>
                    </a:lnTo>
                    <a:lnTo>
                      <a:pt x="13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98" name="Freeform 68">
                <a:extLst>
                  <a:ext uri="{FF2B5EF4-FFF2-40B4-BE49-F238E27FC236}">
                    <a16:creationId xmlns:a16="http://schemas.microsoft.com/office/drawing/2014/main" id="{2F0B8DED-EC67-4517-8103-9D5FE0D398FB}"/>
                  </a:ext>
                </a:extLst>
              </p:cNvPr>
              <p:cNvSpPr>
                <a:spLocks/>
              </p:cNvSpPr>
              <p:nvPr/>
            </p:nvSpPr>
            <p:spPr bwMode="auto">
              <a:xfrm>
                <a:off x="2539148" y="1416199"/>
                <a:ext cx="1738800" cy="1814340"/>
              </a:xfrm>
              <a:prstGeom prst="rect">
                <a:avLst/>
              </a:prstGeom>
              <a:solidFill>
                <a:srgbClr val="FFFFFF">
                  <a:lumMod val="95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grpSp>
        <p:sp>
          <p:nvSpPr>
            <p:cNvPr id="89" name="TextBox 88">
              <a:extLst>
                <a:ext uri="{FF2B5EF4-FFF2-40B4-BE49-F238E27FC236}">
                  <a16:creationId xmlns:a16="http://schemas.microsoft.com/office/drawing/2014/main" id="{ED314F2C-BCAD-46DD-BACB-AB8EEBCBAA18}"/>
                </a:ext>
              </a:extLst>
            </p:cNvPr>
            <p:cNvSpPr txBox="1"/>
            <p:nvPr/>
          </p:nvSpPr>
          <p:spPr>
            <a:xfrm>
              <a:off x="3996234" y="4579767"/>
              <a:ext cx="1314665" cy="683264"/>
            </a:xfrm>
            <a:prstGeom prst="rect">
              <a:avLst/>
            </a:prstGeom>
            <a:noFill/>
          </p:spPr>
          <p:txBody>
            <a:bodyPr wrap="square" lIns="0" tIns="36576" rIns="0" bIns="0" rtlCol="0">
              <a:spAutoFit/>
            </a:bodyPr>
            <a:lstStyle/>
            <a:p>
              <a:pPr>
                <a:spcAft>
                  <a:spcPts val="600"/>
                </a:spcAft>
                <a:buClr>
                  <a:schemeClr val="accent2"/>
                </a:buClr>
                <a:buSzPct val="70000"/>
              </a:pPr>
              <a:r>
                <a:rPr lang="en-IN" sz="1400" dirty="0">
                  <a:cs typeface="Times New Roman" panose="02020603050405020304" pitchFamily="18" charset="0"/>
                </a:rPr>
                <a:t>Loans and advances to related parties</a:t>
              </a:r>
            </a:p>
          </p:txBody>
        </p:sp>
      </p:grpSp>
      <p:grpSp>
        <p:nvGrpSpPr>
          <p:cNvPr id="99" name="Group 98">
            <a:extLst>
              <a:ext uri="{FF2B5EF4-FFF2-40B4-BE49-F238E27FC236}">
                <a16:creationId xmlns:a16="http://schemas.microsoft.com/office/drawing/2014/main" id="{1AE631A7-2E6F-48D4-A72C-07CE61A23A03}"/>
              </a:ext>
            </a:extLst>
          </p:cNvPr>
          <p:cNvGrpSpPr/>
          <p:nvPr/>
        </p:nvGrpSpPr>
        <p:grpSpPr>
          <a:xfrm>
            <a:off x="6235451" y="1247635"/>
            <a:ext cx="1740187" cy="2564803"/>
            <a:chOff x="1412376" y="1247633"/>
            <a:chExt cx="1740187" cy="2564803"/>
          </a:xfrm>
        </p:grpSpPr>
        <p:grpSp>
          <p:nvGrpSpPr>
            <p:cNvPr id="100" name="Group 99">
              <a:extLst>
                <a:ext uri="{FF2B5EF4-FFF2-40B4-BE49-F238E27FC236}">
                  <a16:creationId xmlns:a16="http://schemas.microsoft.com/office/drawing/2014/main" id="{F10F02AC-5C00-47BD-8890-679B22782ED1}"/>
                </a:ext>
              </a:extLst>
            </p:cNvPr>
            <p:cNvGrpSpPr/>
            <p:nvPr/>
          </p:nvGrpSpPr>
          <p:grpSpPr>
            <a:xfrm>
              <a:off x="1412376" y="1247633"/>
              <a:ext cx="1740187" cy="2564803"/>
              <a:chOff x="2528824" y="1416199"/>
              <a:chExt cx="1740187" cy="2564803"/>
            </a:xfrm>
          </p:grpSpPr>
          <p:sp>
            <p:nvSpPr>
              <p:cNvPr id="102" name="Oval 25">
                <a:extLst>
                  <a:ext uri="{FF2B5EF4-FFF2-40B4-BE49-F238E27FC236}">
                    <a16:creationId xmlns:a16="http://schemas.microsoft.com/office/drawing/2014/main" id="{A267B6B1-13CA-495F-A583-3D5B3F459382}"/>
                  </a:ext>
                </a:extLst>
              </p:cNvPr>
              <p:cNvSpPr>
                <a:spLocks noChangeArrowheads="1"/>
              </p:cNvSpPr>
              <p:nvPr/>
            </p:nvSpPr>
            <p:spPr bwMode="auto">
              <a:xfrm>
                <a:off x="3545593" y="3501542"/>
                <a:ext cx="476284" cy="47946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03" name="Oval 26">
                <a:extLst>
                  <a:ext uri="{FF2B5EF4-FFF2-40B4-BE49-F238E27FC236}">
                    <a16:creationId xmlns:a16="http://schemas.microsoft.com/office/drawing/2014/main" id="{4D19FD6B-BB7A-4DF2-88ED-2A342E0C9B16}"/>
                  </a:ext>
                </a:extLst>
              </p:cNvPr>
              <p:cNvSpPr>
                <a:spLocks noChangeArrowheads="1"/>
              </p:cNvSpPr>
              <p:nvPr/>
            </p:nvSpPr>
            <p:spPr bwMode="auto">
              <a:xfrm>
                <a:off x="3639341" y="3591456"/>
                <a:ext cx="295297" cy="29529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04" name="Freeform 62">
                <a:extLst>
                  <a:ext uri="{FF2B5EF4-FFF2-40B4-BE49-F238E27FC236}">
                    <a16:creationId xmlns:a16="http://schemas.microsoft.com/office/drawing/2014/main" id="{6DCD3FFF-454F-4FF2-9790-6A2CBB516E2F}"/>
                  </a:ext>
                </a:extLst>
              </p:cNvPr>
              <p:cNvSpPr>
                <a:spLocks/>
              </p:cNvSpPr>
              <p:nvPr/>
            </p:nvSpPr>
            <p:spPr bwMode="auto">
              <a:xfrm>
                <a:off x="3122276" y="2673178"/>
                <a:ext cx="657123" cy="1067010"/>
              </a:xfrm>
              <a:custGeom>
                <a:avLst/>
                <a:gdLst>
                  <a:gd name="T0" fmla="*/ 0 w 303"/>
                  <a:gd name="T1" fmla="*/ 257 h 492"/>
                  <a:gd name="T2" fmla="*/ 303 w 303"/>
                  <a:gd name="T3" fmla="*/ 492 h 492"/>
                  <a:gd name="T4" fmla="*/ 303 w 303"/>
                  <a:gd name="T5" fmla="*/ 0 h 492"/>
                  <a:gd name="T6" fmla="*/ 0 w 303"/>
                  <a:gd name="T7" fmla="*/ 257 h 492"/>
                </a:gdLst>
                <a:ahLst/>
                <a:cxnLst>
                  <a:cxn ang="0">
                    <a:pos x="T0" y="T1"/>
                  </a:cxn>
                  <a:cxn ang="0">
                    <a:pos x="T2" y="T3"/>
                  </a:cxn>
                  <a:cxn ang="0">
                    <a:pos x="T4" y="T5"/>
                  </a:cxn>
                  <a:cxn ang="0">
                    <a:pos x="T6" y="T7"/>
                  </a:cxn>
                </a:cxnLst>
                <a:rect l="0" t="0" r="r" b="b"/>
                <a:pathLst>
                  <a:path w="303" h="492">
                    <a:moveTo>
                      <a:pt x="0" y="257"/>
                    </a:moveTo>
                    <a:lnTo>
                      <a:pt x="303" y="492"/>
                    </a:lnTo>
                    <a:lnTo>
                      <a:pt x="303" y="0"/>
                    </a:lnTo>
                    <a:lnTo>
                      <a:pt x="0" y="257"/>
                    </a:lnTo>
                    <a:close/>
                  </a:path>
                </a:pathLst>
              </a:custGeom>
              <a:solidFill>
                <a:srgbClr val="FFFFFF">
                  <a:lumMod val="95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05" name="Freeform 63">
                <a:extLst>
                  <a:ext uri="{FF2B5EF4-FFF2-40B4-BE49-F238E27FC236}">
                    <a16:creationId xmlns:a16="http://schemas.microsoft.com/office/drawing/2014/main" id="{E38C0EAB-D500-4A20-8498-3D0D275D50D4}"/>
                  </a:ext>
                </a:extLst>
              </p:cNvPr>
              <p:cNvSpPr>
                <a:spLocks/>
              </p:cNvSpPr>
              <p:nvPr/>
            </p:nvSpPr>
            <p:spPr bwMode="auto">
              <a:xfrm>
                <a:off x="3122276" y="2673178"/>
                <a:ext cx="657123" cy="1067010"/>
              </a:xfrm>
              <a:custGeom>
                <a:avLst/>
                <a:gdLst>
                  <a:gd name="T0" fmla="*/ 0 w 303"/>
                  <a:gd name="T1" fmla="*/ 257 h 492"/>
                  <a:gd name="T2" fmla="*/ 303 w 303"/>
                  <a:gd name="T3" fmla="*/ 492 h 492"/>
                  <a:gd name="T4" fmla="*/ 303 w 303"/>
                  <a:gd name="T5" fmla="*/ 0 h 492"/>
                  <a:gd name="T6" fmla="*/ 0 w 303"/>
                  <a:gd name="T7" fmla="*/ 257 h 492"/>
                </a:gdLst>
                <a:ahLst/>
                <a:cxnLst>
                  <a:cxn ang="0">
                    <a:pos x="T0" y="T1"/>
                  </a:cxn>
                  <a:cxn ang="0">
                    <a:pos x="T2" y="T3"/>
                  </a:cxn>
                  <a:cxn ang="0">
                    <a:pos x="T4" y="T5"/>
                  </a:cxn>
                  <a:cxn ang="0">
                    <a:pos x="T6" y="T7"/>
                  </a:cxn>
                </a:cxnLst>
                <a:rect l="0" t="0" r="r" b="b"/>
                <a:pathLst>
                  <a:path w="303" h="492">
                    <a:moveTo>
                      <a:pt x="0" y="257"/>
                    </a:moveTo>
                    <a:lnTo>
                      <a:pt x="303" y="492"/>
                    </a:lnTo>
                    <a:lnTo>
                      <a:pt x="303" y="0"/>
                    </a:lnTo>
                    <a:lnTo>
                      <a:pt x="0" y="25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06" name="Freeform 64">
                <a:extLst>
                  <a:ext uri="{FF2B5EF4-FFF2-40B4-BE49-F238E27FC236}">
                    <a16:creationId xmlns:a16="http://schemas.microsoft.com/office/drawing/2014/main" id="{9A76BF0D-FCD9-4FE0-9901-A4A968B78F7E}"/>
                  </a:ext>
                </a:extLst>
              </p:cNvPr>
              <p:cNvSpPr>
                <a:spLocks/>
              </p:cNvSpPr>
              <p:nvPr/>
            </p:nvSpPr>
            <p:spPr bwMode="auto">
              <a:xfrm>
                <a:off x="3122276" y="2987642"/>
                <a:ext cx="286271" cy="242897"/>
              </a:xfrm>
              <a:custGeom>
                <a:avLst/>
                <a:gdLst>
                  <a:gd name="T0" fmla="*/ 132 w 132"/>
                  <a:gd name="T1" fmla="*/ 0 h 112"/>
                  <a:gd name="T2" fmla="*/ 0 w 132"/>
                  <a:gd name="T3" fmla="*/ 112 h 112"/>
                  <a:gd name="T4" fmla="*/ 132 w 132"/>
                  <a:gd name="T5" fmla="*/ 0 h 112"/>
                  <a:gd name="T6" fmla="*/ 132 w 132"/>
                  <a:gd name="T7" fmla="*/ 0 h 112"/>
                </a:gdLst>
                <a:ahLst/>
                <a:cxnLst>
                  <a:cxn ang="0">
                    <a:pos x="T0" y="T1"/>
                  </a:cxn>
                  <a:cxn ang="0">
                    <a:pos x="T2" y="T3"/>
                  </a:cxn>
                  <a:cxn ang="0">
                    <a:pos x="T4" y="T5"/>
                  </a:cxn>
                  <a:cxn ang="0">
                    <a:pos x="T6" y="T7"/>
                  </a:cxn>
                </a:cxnLst>
                <a:rect l="0" t="0" r="r" b="b"/>
                <a:pathLst>
                  <a:path w="132" h="112">
                    <a:moveTo>
                      <a:pt x="132" y="0"/>
                    </a:moveTo>
                    <a:lnTo>
                      <a:pt x="0" y="112"/>
                    </a:lnTo>
                    <a:lnTo>
                      <a:pt x="132" y="0"/>
                    </a:lnTo>
                    <a:lnTo>
                      <a:pt x="132"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07" name="Freeform 65">
                <a:extLst>
                  <a:ext uri="{FF2B5EF4-FFF2-40B4-BE49-F238E27FC236}">
                    <a16:creationId xmlns:a16="http://schemas.microsoft.com/office/drawing/2014/main" id="{1ACFABE1-E1DF-4185-8B59-1768172B71CA}"/>
                  </a:ext>
                </a:extLst>
              </p:cNvPr>
              <p:cNvSpPr>
                <a:spLocks/>
              </p:cNvSpPr>
              <p:nvPr/>
            </p:nvSpPr>
            <p:spPr bwMode="auto">
              <a:xfrm>
                <a:off x="3122276" y="2987642"/>
                <a:ext cx="286271" cy="242897"/>
              </a:xfrm>
              <a:custGeom>
                <a:avLst/>
                <a:gdLst>
                  <a:gd name="T0" fmla="*/ 132 w 132"/>
                  <a:gd name="T1" fmla="*/ 0 h 112"/>
                  <a:gd name="T2" fmla="*/ 0 w 132"/>
                  <a:gd name="T3" fmla="*/ 112 h 112"/>
                  <a:gd name="T4" fmla="*/ 132 w 132"/>
                  <a:gd name="T5" fmla="*/ 0 h 112"/>
                  <a:gd name="T6" fmla="*/ 132 w 132"/>
                  <a:gd name="T7" fmla="*/ 0 h 112"/>
                </a:gdLst>
                <a:ahLst/>
                <a:cxnLst>
                  <a:cxn ang="0">
                    <a:pos x="T0" y="T1"/>
                  </a:cxn>
                  <a:cxn ang="0">
                    <a:pos x="T2" y="T3"/>
                  </a:cxn>
                  <a:cxn ang="0">
                    <a:pos x="T4" y="T5"/>
                  </a:cxn>
                  <a:cxn ang="0">
                    <a:pos x="T6" y="T7"/>
                  </a:cxn>
                </a:cxnLst>
                <a:rect l="0" t="0" r="r" b="b"/>
                <a:pathLst>
                  <a:path w="132" h="112">
                    <a:moveTo>
                      <a:pt x="132" y="0"/>
                    </a:moveTo>
                    <a:lnTo>
                      <a:pt x="0" y="112"/>
                    </a:lnTo>
                    <a:lnTo>
                      <a:pt x="132" y="0"/>
                    </a:lnTo>
                    <a:lnTo>
                      <a:pt x="13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08" name="Freeform 66">
                <a:extLst>
                  <a:ext uri="{FF2B5EF4-FFF2-40B4-BE49-F238E27FC236}">
                    <a16:creationId xmlns:a16="http://schemas.microsoft.com/office/drawing/2014/main" id="{FF5ED2CD-2A1D-48E1-BA3B-F265658704E1}"/>
                  </a:ext>
                </a:extLst>
              </p:cNvPr>
              <p:cNvSpPr>
                <a:spLocks/>
              </p:cNvSpPr>
              <p:nvPr/>
            </p:nvSpPr>
            <p:spPr bwMode="auto">
              <a:xfrm>
                <a:off x="3122276" y="2987642"/>
                <a:ext cx="657123" cy="392539"/>
              </a:xfrm>
              <a:custGeom>
                <a:avLst/>
                <a:gdLst>
                  <a:gd name="T0" fmla="*/ 132 w 303"/>
                  <a:gd name="T1" fmla="*/ 0 h 181"/>
                  <a:gd name="T2" fmla="*/ 0 w 303"/>
                  <a:gd name="T3" fmla="*/ 112 h 181"/>
                  <a:gd name="T4" fmla="*/ 303 w 303"/>
                  <a:gd name="T5" fmla="*/ 181 h 181"/>
                  <a:gd name="T6" fmla="*/ 303 w 303"/>
                  <a:gd name="T7" fmla="*/ 19 h 181"/>
                  <a:gd name="T8" fmla="*/ 132 w 303"/>
                  <a:gd name="T9" fmla="*/ 0 h 181"/>
                </a:gdLst>
                <a:ahLst/>
                <a:cxnLst>
                  <a:cxn ang="0">
                    <a:pos x="T0" y="T1"/>
                  </a:cxn>
                  <a:cxn ang="0">
                    <a:pos x="T2" y="T3"/>
                  </a:cxn>
                  <a:cxn ang="0">
                    <a:pos x="T4" y="T5"/>
                  </a:cxn>
                  <a:cxn ang="0">
                    <a:pos x="T6" y="T7"/>
                  </a:cxn>
                  <a:cxn ang="0">
                    <a:pos x="T8" y="T9"/>
                  </a:cxn>
                </a:cxnLst>
                <a:rect l="0" t="0" r="r" b="b"/>
                <a:pathLst>
                  <a:path w="303" h="181">
                    <a:moveTo>
                      <a:pt x="132" y="0"/>
                    </a:moveTo>
                    <a:lnTo>
                      <a:pt x="0" y="112"/>
                    </a:lnTo>
                    <a:lnTo>
                      <a:pt x="303" y="181"/>
                    </a:lnTo>
                    <a:lnTo>
                      <a:pt x="303" y="19"/>
                    </a:lnTo>
                    <a:lnTo>
                      <a:pt x="132" y="0"/>
                    </a:ln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09" name="Freeform 67">
                <a:extLst>
                  <a:ext uri="{FF2B5EF4-FFF2-40B4-BE49-F238E27FC236}">
                    <a16:creationId xmlns:a16="http://schemas.microsoft.com/office/drawing/2014/main" id="{55C6E58D-B8D5-4A8B-B75C-96B036EA548D}"/>
                  </a:ext>
                </a:extLst>
              </p:cNvPr>
              <p:cNvSpPr>
                <a:spLocks/>
              </p:cNvSpPr>
              <p:nvPr/>
            </p:nvSpPr>
            <p:spPr bwMode="auto">
              <a:xfrm>
                <a:off x="3122276" y="2987642"/>
                <a:ext cx="657123" cy="392539"/>
              </a:xfrm>
              <a:custGeom>
                <a:avLst/>
                <a:gdLst>
                  <a:gd name="T0" fmla="*/ 132 w 303"/>
                  <a:gd name="T1" fmla="*/ 0 h 181"/>
                  <a:gd name="T2" fmla="*/ 0 w 303"/>
                  <a:gd name="T3" fmla="*/ 112 h 181"/>
                  <a:gd name="T4" fmla="*/ 303 w 303"/>
                  <a:gd name="T5" fmla="*/ 181 h 181"/>
                  <a:gd name="T6" fmla="*/ 303 w 303"/>
                  <a:gd name="T7" fmla="*/ 19 h 181"/>
                  <a:gd name="T8" fmla="*/ 132 w 303"/>
                  <a:gd name="T9" fmla="*/ 0 h 181"/>
                </a:gdLst>
                <a:ahLst/>
                <a:cxnLst>
                  <a:cxn ang="0">
                    <a:pos x="T0" y="T1"/>
                  </a:cxn>
                  <a:cxn ang="0">
                    <a:pos x="T2" y="T3"/>
                  </a:cxn>
                  <a:cxn ang="0">
                    <a:pos x="T4" y="T5"/>
                  </a:cxn>
                  <a:cxn ang="0">
                    <a:pos x="T6" y="T7"/>
                  </a:cxn>
                  <a:cxn ang="0">
                    <a:pos x="T8" y="T9"/>
                  </a:cxn>
                </a:cxnLst>
                <a:rect l="0" t="0" r="r" b="b"/>
                <a:pathLst>
                  <a:path w="303" h="181">
                    <a:moveTo>
                      <a:pt x="132" y="0"/>
                    </a:moveTo>
                    <a:lnTo>
                      <a:pt x="0" y="112"/>
                    </a:lnTo>
                    <a:lnTo>
                      <a:pt x="303" y="181"/>
                    </a:lnTo>
                    <a:lnTo>
                      <a:pt x="303" y="19"/>
                    </a:lnTo>
                    <a:lnTo>
                      <a:pt x="13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10" name="Freeform 68">
                <a:extLst>
                  <a:ext uri="{FF2B5EF4-FFF2-40B4-BE49-F238E27FC236}">
                    <a16:creationId xmlns:a16="http://schemas.microsoft.com/office/drawing/2014/main" id="{BFA27405-B5CB-408E-936F-45BD4CBC5392}"/>
                  </a:ext>
                </a:extLst>
              </p:cNvPr>
              <p:cNvSpPr>
                <a:spLocks/>
              </p:cNvSpPr>
              <p:nvPr/>
            </p:nvSpPr>
            <p:spPr bwMode="auto">
              <a:xfrm>
                <a:off x="2528824" y="1416199"/>
                <a:ext cx="1740187" cy="1814340"/>
              </a:xfrm>
              <a:prstGeom prst="rect">
                <a:avLst/>
              </a:prstGeom>
              <a:solidFill>
                <a:srgbClr val="FFFFFF">
                  <a:lumMod val="95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grpSp>
        <p:sp>
          <p:nvSpPr>
            <p:cNvPr id="101" name="TextBox 100">
              <a:extLst>
                <a:ext uri="{FF2B5EF4-FFF2-40B4-BE49-F238E27FC236}">
                  <a16:creationId xmlns:a16="http://schemas.microsoft.com/office/drawing/2014/main" id="{4CAE70FB-DE3D-42DD-8145-3F804297712B}"/>
                </a:ext>
              </a:extLst>
            </p:cNvPr>
            <p:cNvSpPr txBox="1"/>
            <p:nvPr/>
          </p:nvSpPr>
          <p:spPr>
            <a:xfrm>
              <a:off x="1601704" y="1934112"/>
              <a:ext cx="1380789" cy="467820"/>
            </a:xfrm>
            <a:prstGeom prst="rect">
              <a:avLst/>
            </a:prstGeom>
            <a:noFill/>
          </p:spPr>
          <p:txBody>
            <a:bodyPr wrap="square" lIns="0" tIns="36576" rIns="0" bIns="0" rtlCol="0">
              <a:spAutoFit/>
            </a:bodyPr>
            <a:lstStyle/>
            <a:p>
              <a:pPr>
                <a:spcAft>
                  <a:spcPts val="600"/>
                </a:spcAft>
                <a:buClr>
                  <a:schemeClr val="accent2"/>
                </a:buClr>
                <a:buSzPct val="70000"/>
              </a:pPr>
              <a:r>
                <a:rPr lang="en-US" sz="1400" dirty="0">
                  <a:cs typeface="Times New Roman" panose="02020603050405020304" pitchFamily="18" charset="0"/>
                </a:rPr>
                <a:t>Going concern issues </a:t>
              </a:r>
            </a:p>
          </p:txBody>
        </p:sp>
      </p:grpSp>
      <p:grpSp>
        <p:nvGrpSpPr>
          <p:cNvPr id="111" name="Group 110">
            <a:extLst>
              <a:ext uri="{FF2B5EF4-FFF2-40B4-BE49-F238E27FC236}">
                <a16:creationId xmlns:a16="http://schemas.microsoft.com/office/drawing/2014/main" id="{FFEC9220-6480-4081-9A53-7517D3B21487}"/>
              </a:ext>
            </a:extLst>
          </p:cNvPr>
          <p:cNvGrpSpPr/>
          <p:nvPr/>
        </p:nvGrpSpPr>
        <p:grpSpPr>
          <a:xfrm>
            <a:off x="8452433" y="3332978"/>
            <a:ext cx="1738800" cy="2564803"/>
            <a:chOff x="3778859" y="3332976"/>
            <a:chExt cx="1738800" cy="2564803"/>
          </a:xfrm>
        </p:grpSpPr>
        <p:grpSp>
          <p:nvGrpSpPr>
            <p:cNvPr id="112" name="Group 111">
              <a:extLst>
                <a:ext uri="{FF2B5EF4-FFF2-40B4-BE49-F238E27FC236}">
                  <a16:creationId xmlns:a16="http://schemas.microsoft.com/office/drawing/2014/main" id="{1C85157E-DF64-4639-851A-9882E844993C}"/>
                </a:ext>
              </a:extLst>
            </p:cNvPr>
            <p:cNvGrpSpPr/>
            <p:nvPr/>
          </p:nvGrpSpPr>
          <p:grpSpPr>
            <a:xfrm rot="10800000">
              <a:off x="3778859" y="3332976"/>
              <a:ext cx="1738800" cy="2564803"/>
              <a:chOff x="2539148" y="1416199"/>
              <a:chExt cx="1738800" cy="2564803"/>
            </a:xfrm>
          </p:grpSpPr>
          <p:sp>
            <p:nvSpPr>
              <p:cNvPr id="114" name="Oval 25">
                <a:extLst>
                  <a:ext uri="{FF2B5EF4-FFF2-40B4-BE49-F238E27FC236}">
                    <a16:creationId xmlns:a16="http://schemas.microsoft.com/office/drawing/2014/main" id="{12155D99-A48C-4293-9AAA-867129B074D7}"/>
                  </a:ext>
                </a:extLst>
              </p:cNvPr>
              <p:cNvSpPr>
                <a:spLocks noChangeArrowheads="1"/>
              </p:cNvSpPr>
              <p:nvPr/>
            </p:nvSpPr>
            <p:spPr bwMode="auto">
              <a:xfrm>
                <a:off x="3545593" y="3501542"/>
                <a:ext cx="476284" cy="47946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15" name="Oval 26">
                <a:extLst>
                  <a:ext uri="{FF2B5EF4-FFF2-40B4-BE49-F238E27FC236}">
                    <a16:creationId xmlns:a16="http://schemas.microsoft.com/office/drawing/2014/main" id="{80C5C7FC-401E-44D7-82EE-3F7C40B64E29}"/>
                  </a:ext>
                </a:extLst>
              </p:cNvPr>
              <p:cNvSpPr>
                <a:spLocks noChangeArrowheads="1"/>
              </p:cNvSpPr>
              <p:nvPr/>
            </p:nvSpPr>
            <p:spPr bwMode="auto">
              <a:xfrm>
                <a:off x="3639341" y="3591456"/>
                <a:ext cx="295297" cy="29529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16" name="Freeform 62">
                <a:extLst>
                  <a:ext uri="{FF2B5EF4-FFF2-40B4-BE49-F238E27FC236}">
                    <a16:creationId xmlns:a16="http://schemas.microsoft.com/office/drawing/2014/main" id="{A1069B3D-8AC5-4337-B2A1-133B824ABD74}"/>
                  </a:ext>
                </a:extLst>
              </p:cNvPr>
              <p:cNvSpPr>
                <a:spLocks/>
              </p:cNvSpPr>
              <p:nvPr/>
            </p:nvSpPr>
            <p:spPr bwMode="auto">
              <a:xfrm>
                <a:off x="3122276" y="2673178"/>
                <a:ext cx="657123" cy="1067010"/>
              </a:xfrm>
              <a:custGeom>
                <a:avLst/>
                <a:gdLst>
                  <a:gd name="T0" fmla="*/ 0 w 303"/>
                  <a:gd name="T1" fmla="*/ 257 h 492"/>
                  <a:gd name="T2" fmla="*/ 303 w 303"/>
                  <a:gd name="T3" fmla="*/ 492 h 492"/>
                  <a:gd name="T4" fmla="*/ 303 w 303"/>
                  <a:gd name="T5" fmla="*/ 0 h 492"/>
                  <a:gd name="T6" fmla="*/ 0 w 303"/>
                  <a:gd name="T7" fmla="*/ 257 h 492"/>
                </a:gdLst>
                <a:ahLst/>
                <a:cxnLst>
                  <a:cxn ang="0">
                    <a:pos x="T0" y="T1"/>
                  </a:cxn>
                  <a:cxn ang="0">
                    <a:pos x="T2" y="T3"/>
                  </a:cxn>
                  <a:cxn ang="0">
                    <a:pos x="T4" y="T5"/>
                  </a:cxn>
                  <a:cxn ang="0">
                    <a:pos x="T6" y="T7"/>
                  </a:cxn>
                </a:cxnLst>
                <a:rect l="0" t="0" r="r" b="b"/>
                <a:pathLst>
                  <a:path w="303" h="492">
                    <a:moveTo>
                      <a:pt x="0" y="257"/>
                    </a:moveTo>
                    <a:lnTo>
                      <a:pt x="303" y="492"/>
                    </a:lnTo>
                    <a:lnTo>
                      <a:pt x="303" y="0"/>
                    </a:lnTo>
                    <a:lnTo>
                      <a:pt x="0" y="257"/>
                    </a:lnTo>
                    <a:close/>
                  </a:path>
                </a:pathLst>
              </a:custGeom>
              <a:solidFill>
                <a:srgbClr val="FFFFFF">
                  <a:lumMod val="95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17" name="Freeform 63">
                <a:extLst>
                  <a:ext uri="{FF2B5EF4-FFF2-40B4-BE49-F238E27FC236}">
                    <a16:creationId xmlns:a16="http://schemas.microsoft.com/office/drawing/2014/main" id="{6B99D6C9-DE51-4EB2-B089-E0D58E0356F9}"/>
                  </a:ext>
                </a:extLst>
              </p:cNvPr>
              <p:cNvSpPr>
                <a:spLocks/>
              </p:cNvSpPr>
              <p:nvPr/>
            </p:nvSpPr>
            <p:spPr bwMode="auto">
              <a:xfrm>
                <a:off x="3122276" y="2673178"/>
                <a:ext cx="657123" cy="1067010"/>
              </a:xfrm>
              <a:custGeom>
                <a:avLst/>
                <a:gdLst>
                  <a:gd name="T0" fmla="*/ 0 w 303"/>
                  <a:gd name="T1" fmla="*/ 257 h 492"/>
                  <a:gd name="T2" fmla="*/ 303 w 303"/>
                  <a:gd name="T3" fmla="*/ 492 h 492"/>
                  <a:gd name="T4" fmla="*/ 303 w 303"/>
                  <a:gd name="T5" fmla="*/ 0 h 492"/>
                  <a:gd name="T6" fmla="*/ 0 w 303"/>
                  <a:gd name="T7" fmla="*/ 257 h 492"/>
                </a:gdLst>
                <a:ahLst/>
                <a:cxnLst>
                  <a:cxn ang="0">
                    <a:pos x="T0" y="T1"/>
                  </a:cxn>
                  <a:cxn ang="0">
                    <a:pos x="T2" y="T3"/>
                  </a:cxn>
                  <a:cxn ang="0">
                    <a:pos x="T4" y="T5"/>
                  </a:cxn>
                  <a:cxn ang="0">
                    <a:pos x="T6" y="T7"/>
                  </a:cxn>
                </a:cxnLst>
                <a:rect l="0" t="0" r="r" b="b"/>
                <a:pathLst>
                  <a:path w="303" h="492">
                    <a:moveTo>
                      <a:pt x="0" y="257"/>
                    </a:moveTo>
                    <a:lnTo>
                      <a:pt x="303" y="492"/>
                    </a:lnTo>
                    <a:lnTo>
                      <a:pt x="303" y="0"/>
                    </a:lnTo>
                    <a:lnTo>
                      <a:pt x="0" y="25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18" name="Freeform 64">
                <a:extLst>
                  <a:ext uri="{FF2B5EF4-FFF2-40B4-BE49-F238E27FC236}">
                    <a16:creationId xmlns:a16="http://schemas.microsoft.com/office/drawing/2014/main" id="{3E08B3B1-6627-4239-9B0D-B9B57422B1CC}"/>
                  </a:ext>
                </a:extLst>
              </p:cNvPr>
              <p:cNvSpPr>
                <a:spLocks/>
              </p:cNvSpPr>
              <p:nvPr/>
            </p:nvSpPr>
            <p:spPr bwMode="auto">
              <a:xfrm>
                <a:off x="3122276" y="2987642"/>
                <a:ext cx="286271" cy="242897"/>
              </a:xfrm>
              <a:custGeom>
                <a:avLst/>
                <a:gdLst>
                  <a:gd name="T0" fmla="*/ 132 w 132"/>
                  <a:gd name="T1" fmla="*/ 0 h 112"/>
                  <a:gd name="T2" fmla="*/ 0 w 132"/>
                  <a:gd name="T3" fmla="*/ 112 h 112"/>
                  <a:gd name="T4" fmla="*/ 132 w 132"/>
                  <a:gd name="T5" fmla="*/ 0 h 112"/>
                  <a:gd name="T6" fmla="*/ 132 w 132"/>
                  <a:gd name="T7" fmla="*/ 0 h 112"/>
                </a:gdLst>
                <a:ahLst/>
                <a:cxnLst>
                  <a:cxn ang="0">
                    <a:pos x="T0" y="T1"/>
                  </a:cxn>
                  <a:cxn ang="0">
                    <a:pos x="T2" y="T3"/>
                  </a:cxn>
                  <a:cxn ang="0">
                    <a:pos x="T4" y="T5"/>
                  </a:cxn>
                  <a:cxn ang="0">
                    <a:pos x="T6" y="T7"/>
                  </a:cxn>
                </a:cxnLst>
                <a:rect l="0" t="0" r="r" b="b"/>
                <a:pathLst>
                  <a:path w="132" h="112">
                    <a:moveTo>
                      <a:pt x="132" y="0"/>
                    </a:moveTo>
                    <a:lnTo>
                      <a:pt x="0" y="112"/>
                    </a:lnTo>
                    <a:lnTo>
                      <a:pt x="132" y="0"/>
                    </a:lnTo>
                    <a:lnTo>
                      <a:pt x="132"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19" name="Freeform 65">
                <a:extLst>
                  <a:ext uri="{FF2B5EF4-FFF2-40B4-BE49-F238E27FC236}">
                    <a16:creationId xmlns:a16="http://schemas.microsoft.com/office/drawing/2014/main" id="{5AED5EFD-059C-4444-8B97-90BA2A1A18D2}"/>
                  </a:ext>
                </a:extLst>
              </p:cNvPr>
              <p:cNvSpPr>
                <a:spLocks/>
              </p:cNvSpPr>
              <p:nvPr/>
            </p:nvSpPr>
            <p:spPr bwMode="auto">
              <a:xfrm>
                <a:off x="3122276" y="2987642"/>
                <a:ext cx="286271" cy="242897"/>
              </a:xfrm>
              <a:custGeom>
                <a:avLst/>
                <a:gdLst>
                  <a:gd name="T0" fmla="*/ 132 w 132"/>
                  <a:gd name="T1" fmla="*/ 0 h 112"/>
                  <a:gd name="T2" fmla="*/ 0 w 132"/>
                  <a:gd name="T3" fmla="*/ 112 h 112"/>
                  <a:gd name="T4" fmla="*/ 132 w 132"/>
                  <a:gd name="T5" fmla="*/ 0 h 112"/>
                  <a:gd name="T6" fmla="*/ 132 w 132"/>
                  <a:gd name="T7" fmla="*/ 0 h 112"/>
                </a:gdLst>
                <a:ahLst/>
                <a:cxnLst>
                  <a:cxn ang="0">
                    <a:pos x="T0" y="T1"/>
                  </a:cxn>
                  <a:cxn ang="0">
                    <a:pos x="T2" y="T3"/>
                  </a:cxn>
                  <a:cxn ang="0">
                    <a:pos x="T4" y="T5"/>
                  </a:cxn>
                  <a:cxn ang="0">
                    <a:pos x="T6" y="T7"/>
                  </a:cxn>
                </a:cxnLst>
                <a:rect l="0" t="0" r="r" b="b"/>
                <a:pathLst>
                  <a:path w="132" h="112">
                    <a:moveTo>
                      <a:pt x="132" y="0"/>
                    </a:moveTo>
                    <a:lnTo>
                      <a:pt x="0" y="112"/>
                    </a:lnTo>
                    <a:lnTo>
                      <a:pt x="132" y="0"/>
                    </a:lnTo>
                    <a:lnTo>
                      <a:pt x="13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20" name="Freeform 66">
                <a:extLst>
                  <a:ext uri="{FF2B5EF4-FFF2-40B4-BE49-F238E27FC236}">
                    <a16:creationId xmlns:a16="http://schemas.microsoft.com/office/drawing/2014/main" id="{65BBBAB7-EF54-4DF9-983D-690AD232876B}"/>
                  </a:ext>
                </a:extLst>
              </p:cNvPr>
              <p:cNvSpPr>
                <a:spLocks/>
              </p:cNvSpPr>
              <p:nvPr/>
            </p:nvSpPr>
            <p:spPr bwMode="auto">
              <a:xfrm>
                <a:off x="3122276" y="2987642"/>
                <a:ext cx="657123" cy="392539"/>
              </a:xfrm>
              <a:custGeom>
                <a:avLst/>
                <a:gdLst>
                  <a:gd name="T0" fmla="*/ 132 w 303"/>
                  <a:gd name="T1" fmla="*/ 0 h 181"/>
                  <a:gd name="T2" fmla="*/ 0 w 303"/>
                  <a:gd name="T3" fmla="*/ 112 h 181"/>
                  <a:gd name="T4" fmla="*/ 303 w 303"/>
                  <a:gd name="T5" fmla="*/ 181 h 181"/>
                  <a:gd name="T6" fmla="*/ 303 w 303"/>
                  <a:gd name="T7" fmla="*/ 19 h 181"/>
                  <a:gd name="T8" fmla="*/ 132 w 303"/>
                  <a:gd name="T9" fmla="*/ 0 h 181"/>
                </a:gdLst>
                <a:ahLst/>
                <a:cxnLst>
                  <a:cxn ang="0">
                    <a:pos x="T0" y="T1"/>
                  </a:cxn>
                  <a:cxn ang="0">
                    <a:pos x="T2" y="T3"/>
                  </a:cxn>
                  <a:cxn ang="0">
                    <a:pos x="T4" y="T5"/>
                  </a:cxn>
                  <a:cxn ang="0">
                    <a:pos x="T6" y="T7"/>
                  </a:cxn>
                  <a:cxn ang="0">
                    <a:pos x="T8" y="T9"/>
                  </a:cxn>
                </a:cxnLst>
                <a:rect l="0" t="0" r="r" b="b"/>
                <a:pathLst>
                  <a:path w="303" h="181">
                    <a:moveTo>
                      <a:pt x="132" y="0"/>
                    </a:moveTo>
                    <a:lnTo>
                      <a:pt x="0" y="112"/>
                    </a:lnTo>
                    <a:lnTo>
                      <a:pt x="303" y="181"/>
                    </a:lnTo>
                    <a:lnTo>
                      <a:pt x="303" y="19"/>
                    </a:lnTo>
                    <a:lnTo>
                      <a:pt x="132" y="0"/>
                    </a:ln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21" name="Freeform 67">
                <a:extLst>
                  <a:ext uri="{FF2B5EF4-FFF2-40B4-BE49-F238E27FC236}">
                    <a16:creationId xmlns:a16="http://schemas.microsoft.com/office/drawing/2014/main" id="{D2FDD5D4-956D-45A3-B076-C1CFE10254AC}"/>
                  </a:ext>
                </a:extLst>
              </p:cNvPr>
              <p:cNvSpPr>
                <a:spLocks/>
              </p:cNvSpPr>
              <p:nvPr/>
            </p:nvSpPr>
            <p:spPr bwMode="auto">
              <a:xfrm>
                <a:off x="3122276" y="2987642"/>
                <a:ext cx="657123" cy="392539"/>
              </a:xfrm>
              <a:custGeom>
                <a:avLst/>
                <a:gdLst>
                  <a:gd name="T0" fmla="*/ 132 w 303"/>
                  <a:gd name="T1" fmla="*/ 0 h 181"/>
                  <a:gd name="T2" fmla="*/ 0 w 303"/>
                  <a:gd name="T3" fmla="*/ 112 h 181"/>
                  <a:gd name="T4" fmla="*/ 303 w 303"/>
                  <a:gd name="T5" fmla="*/ 181 h 181"/>
                  <a:gd name="T6" fmla="*/ 303 w 303"/>
                  <a:gd name="T7" fmla="*/ 19 h 181"/>
                  <a:gd name="T8" fmla="*/ 132 w 303"/>
                  <a:gd name="T9" fmla="*/ 0 h 181"/>
                </a:gdLst>
                <a:ahLst/>
                <a:cxnLst>
                  <a:cxn ang="0">
                    <a:pos x="T0" y="T1"/>
                  </a:cxn>
                  <a:cxn ang="0">
                    <a:pos x="T2" y="T3"/>
                  </a:cxn>
                  <a:cxn ang="0">
                    <a:pos x="T4" y="T5"/>
                  </a:cxn>
                  <a:cxn ang="0">
                    <a:pos x="T6" y="T7"/>
                  </a:cxn>
                  <a:cxn ang="0">
                    <a:pos x="T8" y="T9"/>
                  </a:cxn>
                </a:cxnLst>
                <a:rect l="0" t="0" r="r" b="b"/>
                <a:pathLst>
                  <a:path w="303" h="181">
                    <a:moveTo>
                      <a:pt x="132" y="0"/>
                    </a:moveTo>
                    <a:lnTo>
                      <a:pt x="0" y="112"/>
                    </a:lnTo>
                    <a:lnTo>
                      <a:pt x="303" y="181"/>
                    </a:lnTo>
                    <a:lnTo>
                      <a:pt x="303" y="19"/>
                    </a:lnTo>
                    <a:lnTo>
                      <a:pt x="13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22" name="Freeform 68">
                <a:extLst>
                  <a:ext uri="{FF2B5EF4-FFF2-40B4-BE49-F238E27FC236}">
                    <a16:creationId xmlns:a16="http://schemas.microsoft.com/office/drawing/2014/main" id="{EBE97991-8D3F-4F96-8DE6-EAB503F00B90}"/>
                  </a:ext>
                </a:extLst>
              </p:cNvPr>
              <p:cNvSpPr>
                <a:spLocks/>
              </p:cNvSpPr>
              <p:nvPr/>
            </p:nvSpPr>
            <p:spPr bwMode="auto">
              <a:xfrm>
                <a:off x="2539148" y="1416199"/>
                <a:ext cx="1738800" cy="1814340"/>
              </a:xfrm>
              <a:prstGeom prst="rect">
                <a:avLst/>
              </a:prstGeom>
              <a:solidFill>
                <a:srgbClr val="FFFFFF">
                  <a:lumMod val="95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grpSp>
        <p:sp>
          <p:nvSpPr>
            <p:cNvPr id="113" name="TextBox 112">
              <a:extLst>
                <a:ext uri="{FF2B5EF4-FFF2-40B4-BE49-F238E27FC236}">
                  <a16:creationId xmlns:a16="http://schemas.microsoft.com/office/drawing/2014/main" id="{8039C066-E88A-4000-864B-2394B114D526}"/>
                </a:ext>
              </a:extLst>
            </p:cNvPr>
            <p:cNvSpPr txBox="1"/>
            <p:nvPr/>
          </p:nvSpPr>
          <p:spPr>
            <a:xfrm>
              <a:off x="4001317" y="4547168"/>
              <a:ext cx="1314665" cy="683264"/>
            </a:xfrm>
            <a:prstGeom prst="rect">
              <a:avLst/>
            </a:prstGeom>
            <a:noFill/>
          </p:spPr>
          <p:txBody>
            <a:bodyPr wrap="square" lIns="0" tIns="36576" rIns="0" bIns="0" rtlCol="0">
              <a:spAutoFit/>
            </a:bodyPr>
            <a:lstStyle/>
            <a:p>
              <a:pPr>
                <a:spcAft>
                  <a:spcPts val="600"/>
                </a:spcAft>
                <a:buClr>
                  <a:schemeClr val="accent2"/>
                </a:buClr>
                <a:buSzPct val="70000"/>
              </a:pPr>
              <a:r>
                <a:rPr lang="en-IN" sz="1400" dirty="0">
                  <a:cs typeface="Times New Roman" panose="02020603050405020304" pitchFamily="18" charset="0"/>
                </a:rPr>
                <a:t>Whistle blower complaints/ Frauds</a:t>
              </a:r>
            </a:p>
          </p:txBody>
        </p:sp>
      </p:grpSp>
      <p:grpSp>
        <p:nvGrpSpPr>
          <p:cNvPr id="123" name="Group 122">
            <a:extLst>
              <a:ext uri="{FF2B5EF4-FFF2-40B4-BE49-F238E27FC236}">
                <a16:creationId xmlns:a16="http://schemas.microsoft.com/office/drawing/2014/main" id="{12B83E16-70A8-42A3-A63C-FAAA9DB484C0}"/>
              </a:ext>
            </a:extLst>
          </p:cNvPr>
          <p:cNvGrpSpPr/>
          <p:nvPr/>
        </p:nvGrpSpPr>
        <p:grpSpPr>
          <a:xfrm>
            <a:off x="9252971" y="1247635"/>
            <a:ext cx="1740187" cy="2564803"/>
            <a:chOff x="1412376" y="1247633"/>
            <a:chExt cx="1740187" cy="2564803"/>
          </a:xfrm>
        </p:grpSpPr>
        <p:grpSp>
          <p:nvGrpSpPr>
            <p:cNvPr id="124" name="Group 123">
              <a:extLst>
                <a:ext uri="{FF2B5EF4-FFF2-40B4-BE49-F238E27FC236}">
                  <a16:creationId xmlns:a16="http://schemas.microsoft.com/office/drawing/2014/main" id="{B46F8FE0-6FEB-4623-80C6-6F69B79E908D}"/>
                </a:ext>
              </a:extLst>
            </p:cNvPr>
            <p:cNvGrpSpPr/>
            <p:nvPr/>
          </p:nvGrpSpPr>
          <p:grpSpPr>
            <a:xfrm>
              <a:off x="1412376" y="1247633"/>
              <a:ext cx="1740187" cy="2564803"/>
              <a:chOff x="2528824" y="1416199"/>
              <a:chExt cx="1740187" cy="2564803"/>
            </a:xfrm>
          </p:grpSpPr>
          <p:sp>
            <p:nvSpPr>
              <p:cNvPr id="126" name="Oval 25">
                <a:extLst>
                  <a:ext uri="{FF2B5EF4-FFF2-40B4-BE49-F238E27FC236}">
                    <a16:creationId xmlns:a16="http://schemas.microsoft.com/office/drawing/2014/main" id="{09826B07-CE30-4D84-8C48-64D84E81B978}"/>
                  </a:ext>
                </a:extLst>
              </p:cNvPr>
              <p:cNvSpPr>
                <a:spLocks noChangeArrowheads="1"/>
              </p:cNvSpPr>
              <p:nvPr/>
            </p:nvSpPr>
            <p:spPr bwMode="auto">
              <a:xfrm>
                <a:off x="3545593" y="3501542"/>
                <a:ext cx="476284" cy="479460"/>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27" name="Oval 26">
                <a:extLst>
                  <a:ext uri="{FF2B5EF4-FFF2-40B4-BE49-F238E27FC236}">
                    <a16:creationId xmlns:a16="http://schemas.microsoft.com/office/drawing/2014/main" id="{27CA9126-BA7D-4AF4-BCA4-6C2FFC28B83E}"/>
                  </a:ext>
                </a:extLst>
              </p:cNvPr>
              <p:cNvSpPr>
                <a:spLocks noChangeArrowheads="1"/>
              </p:cNvSpPr>
              <p:nvPr/>
            </p:nvSpPr>
            <p:spPr bwMode="auto">
              <a:xfrm>
                <a:off x="3639341" y="3591456"/>
                <a:ext cx="295297" cy="295297"/>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28" name="Freeform 62">
                <a:extLst>
                  <a:ext uri="{FF2B5EF4-FFF2-40B4-BE49-F238E27FC236}">
                    <a16:creationId xmlns:a16="http://schemas.microsoft.com/office/drawing/2014/main" id="{3A1ED053-81BC-4F4E-8FDE-3BE720EB65D5}"/>
                  </a:ext>
                </a:extLst>
              </p:cNvPr>
              <p:cNvSpPr>
                <a:spLocks/>
              </p:cNvSpPr>
              <p:nvPr/>
            </p:nvSpPr>
            <p:spPr bwMode="auto">
              <a:xfrm>
                <a:off x="3122276" y="2673178"/>
                <a:ext cx="657123" cy="1067010"/>
              </a:xfrm>
              <a:custGeom>
                <a:avLst/>
                <a:gdLst>
                  <a:gd name="T0" fmla="*/ 0 w 303"/>
                  <a:gd name="T1" fmla="*/ 257 h 492"/>
                  <a:gd name="T2" fmla="*/ 303 w 303"/>
                  <a:gd name="T3" fmla="*/ 492 h 492"/>
                  <a:gd name="T4" fmla="*/ 303 w 303"/>
                  <a:gd name="T5" fmla="*/ 0 h 492"/>
                  <a:gd name="T6" fmla="*/ 0 w 303"/>
                  <a:gd name="T7" fmla="*/ 257 h 492"/>
                </a:gdLst>
                <a:ahLst/>
                <a:cxnLst>
                  <a:cxn ang="0">
                    <a:pos x="T0" y="T1"/>
                  </a:cxn>
                  <a:cxn ang="0">
                    <a:pos x="T2" y="T3"/>
                  </a:cxn>
                  <a:cxn ang="0">
                    <a:pos x="T4" y="T5"/>
                  </a:cxn>
                  <a:cxn ang="0">
                    <a:pos x="T6" y="T7"/>
                  </a:cxn>
                </a:cxnLst>
                <a:rect l="0" t="0" r="r" b="b"/>
                <a:pathLst>
                  <a:path w="303" h="492">
                    <a:moveTo>
                      <a:pt x="0" y="257"/>
                    </a:moveTo>
                    <a:lnTo>
                      <a:pt x="303" y="492"/>
                    </a:lnTo>
                    <a:lnTo>
                      <a:pt x="303" y="0"/>
                    </a:lnTo>
                    <a:lnTo>
                      <a:pt x="0" y="257"/>
                    </a:lnTo>
                    <a:close/>
                  </a:path>
                </a:pathLst>
              </a:custGeom>
              <a:solidFill>
                <a:srgbClr val="FFFFFF">
                  <a:lumMod val="95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29" name="Freeform 63">
                <a:extLst>
                  <a:ext uri="{FF2B5EF4-FFF2-40B4-BE49-F238E27FC236}">
                    <a16:creationId xmlns:a16="http://schemas.microsoft.com/office/drawing/2014/main" id="{A69355EA-6971-4FE3-8B0F-F84CAB53A807}"/>
                  </a:ext>
                </a:extLst>
              </p:cNvPr>
              <p:cNvSpPr>
                <a:spLocks/>
              </p:cNvSpPr>
              <p:nvPr/>
            </p:nvSpPr>
            <p:spPr bwMode="auto">
              <a:xfrm>
                <a:off x="3122276" y="2673178"/>
                <a:ext cx="657123" cy="1067010"/>
              </a:xfrm>
              <a:custGeom>
                <a:avLst/>
                <a:gdLst>
                  <a:gd name="T0" fmla="*/ 0 w 303"/>
                  <a:gd name="T1" fmla="*/ 257 h 492"/>
                  <a:gd name="T2" fmla="*/ 303 w 303"/>
                  <a:gd name="T3" fmla="*/ 492 h 492"/>
                  <a:gd name="T4" fmla="*/ 303 w 303"/>
                  <a:gd name="T5" fmla="*/ 0 h 492"/>
                  <a:gd name="T6" fmla="*/ 0 w 303"/>
                  <a:gd name="T7" fmla="*/ 257 h 492"/>
                </a:gdLst>
                <a:ahLst/>
                <a:cxnLst>
                  <a:cxn ang="0">
                    <a:pos x="T0" y="T1"/>
                  </a:cxn>
                  <a:cxn ang="0">
                    <a:pos x="T2" y="T3"/>
                  </a:cxn>
                  <a:cxn ang="0">
                    <a:pos x="T4" y="T5"/>
                  </a:cxn>
                  <a:cxn ang="0">
                    <a:pos x="T6" y="T7"/>
                  </a:cxn>
                </a:cxnLst>
                <a:rect l="0" t="0" r="r" b="b"/>
                <a:pathLst>
                  <a:path w="303" h="492">
                    <a:moveTo>
                      <a:pt x="0" y="257"/>
                    </a:moveTo>
                    <a:lnTo>
                      <a:pt x="303" y="492"/>
                    </a:lnTo>
                    <a:lnTo>
                      <a:pt x="303" y="0"/>
                    </a:lnTo>
                    <a:lnTo>
                      <a:pt x="0" y="25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30" name="Freeform 64">
                <a:extLst>
                  <a:ext uri="{FF2B5EF4-FFF2-40B4-BE49-F238E27FC236}">
                    <a16:creationId xmlns:a16="http://schemas.microsoft.com/office/drawing/2014/main" id="{A8289949-E7C1-44B2-BF73-72BAFD18C847}"/>
                  </a:ext>
                </a:extLst>
              </p:cNvPr>
              <p:cNvSpPr>
                <a:spLocks/>
              </p:cNvSpPr>
              <p:nvPr/>
            </p:nvSpPr>
            <p:spPr bwMode="auto">
              <a:xfrm>
                <a:off x="3122276" y="2987642"/>
                <a:ext cx="286271" cy="242897"/>
              </a:xfrm>
              <a:custGeom>
                <a:avLst/>
                <a:gdLst>
                  <a:gd name="T0" fmla="*/ 132 w 132"/>
                  <a:gd name="T1" fmla="*/ 0 h 112"/>
                  <a:gd name="T2" fmla="*/ 0 w 132"/>
                  <a:gd name="T3" fmla="*/ 112 h 112"/>
                  <a:gd name="T4" fmla="*/ 132 w 132"/>
                  <a:gd name="T5" fmla="*/ 0 h 112"/>
                  <a:gd name="T6" fmla="*/ 132 w 132"/>
                  <a:gd name="T7" fmla="*/ 0 h 112"/>
                </a:gdLst>
                <a:ahLst/>
                <a:cxnLst>
                  <a:cxn ang="0">
                    <a:pos x="T0" y="T1"/>
                  </a:cxn>
                  <a:cxn ang="0">
                    <a:pos x="T2" y="T3"/>
                  </a:cxn>
                  <a:cxn ang="0">
                    <a:pos x="T4" y="T5"/>
                  </a:cxn>
                  <a:cxn ang="0">
                    <a:pos x="T6" y="T7"/>
                  </a:cxn>
                </a:cxnLst>
                <a:rect l="0" t="0" r="r" b="b"/>
                <a:pathLst>
                  <a:path w="132" h="112">
                    <a:moveTo>
                      <a:pt x="132" y="0"/>
                    </a:moveTo>
                    <a:lnTo>
                      <a:pt x="0" y="112"/>
                    </a:lnTo>
                    <a:lnTo>
                      <a:pt x="132" y="0"/>
                    </a:lnTo>
                    <a:lnTo>
                      <a:pt x="132"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31" name="Freeform 65">
                <a:extLst>
                  <a:ext uri="{FF2B5EF4-FFF2-40B4-BE49-F238E27FC236}">
                    <a16:creationId xmlns:a16="http://schemas.microsoft.com/office/drawing/2014/main" id="{EAB3FD12-8EAA-4A1E-B819-13C7FA66682E}"/>
                  </a:ext>
                </a:extLst>
              </p:cNvPr>
              <p:cNvSpPr>
                <a:spLocks/>
              </p:cNvSpPr>
              <p:nvPr/>
            </p:nvSpPr>
            <p:spPr bwMode="auto">
              <a:xfrm>
                <a:off x="3122276" y="2987642"/>
                <a:ext cx="286271" cy="242897"/>
              </a:xfrm>
              <a:custGeom>
                <a:avLst/>
                <a:gdLst>
                  <a:gd name="T0" fmla="*/ 132 w 132"/>
                  <a:gd name="T1" fmla="*/ 0 h 112"/>
                  <a:gd name="T2" fmla="*/ 0 w 132"/>
                  <a:gd name="T3" fmla="*/ 112 h 112"/>
                  <a:gd name="T4" fmla="*/ 132 w 132"/>
                  <a:gd name="T5" fmla="*/ 0 h 112"/>
                  <a:gd name="T6" fmla="*/ 132 w 132"/>
                  <a:gd name="T7" fmla="*/ 0 h 112"/>
                </a:gdLst>
                <a:ahLst/>
                <a:cxnLst>
                  <a:cxn ang="0">
                    <a:pos x="T0" y="T1"/>
                  </a:cxn>
                  <a:cxn ang="0">
                    <a:pos x="T2" y="T3"/>
                  </a:cxn>
                  <a:cxn ang="0">
                    <a:pos x="T4" y="T5"/>
                  </a:cxn>
                  <a:cxn ang="0">
                    <a:pos x="T6" y="T7"/>
                  </a:cxn>
                </a:cxnLst>
                <a:rect l="0" t="0" r="r" b="b"/>
                <a:pathLst>
                  <a:path w="132" h="112">
                    <a:moveTo>
                      <a:pt x="132" y="0"/>
                    </a:moveTo>
                    <a:lnTo>
                      <a:pt x="0" y="112"/>
                    </a:lnTo>
                    <a:lnTo>
                      <a:pt x="132" y="0"/>
                    </a:lnTo>
                    <a:lnTo>
                      <a:pt x="13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32" name="Freeform 66">
                <a:extLst>
                  <a:ext uri="{FF2B5EF4-FFF2-40B4-BE49-F238E27FC236}">
                    <a16:creationId xmlns:a16="http://schemas.microsoft.com/office/drawing/2014/main" id="{68BB0D8A-3317-4F7E-AEB4-8BC3B9CD98C8}"/>
                  </a:ext>
                </a:extLst>
              </p:cNvPr>
              <p:cNvSpPr>
                <a:spLocks/>
              </p:cNvSpPr>
              <p:nvPr/>
            </p:nvSpPr>
            <p:spPr bwMode="auto">
              <a:xfrm>
                <a:off x="3122276" y="2987642"/>
                <a:ext cx="657123" cy="392539"/>
              </a:xfrm>
              <a:custGeom>
                <a:avLst/>
                <a:gdLst>
                  <a:gd name="T0" fmla="*/ 132 w 303"/>
                  <a:gd name="T1" fmla="*/ 0 h 181"/>
                  <a:gd name="T2" fmla="*/ 0 w 303"/>
                  <a:gd name="T3" fmla="*/ 112 h 181"/>
                  <a:gd name="T4" fmla="*/ 303 w 303"/>
                  <a:gd name="T5" fmla="*/ 181 h 181"/>
                  <a:gd name="T6" fmla="*/ 303 w 303"/>
                  <a:gd name="T7" fmla="*/ 19 h 181"/>
                  <a:gd name="T8" fmla="*/ 132 w 303"/>
                  <a:gd name="T9" fmla="*/ 0 h 181"/>
                </a:gdLst>
                <a:ahLst/>
                <a:cxnLst>
                  <a:cxn ang="0">
                    <a:pos x="T0" y="T1"/>
                  </a:cxn>
                  <a:cxn ang="0">
                    <a:pos x="T2" y="T3"/>
                  </a:cxn>
                  <a:cxn ang="0">
                    <a:pos x="T4" y="T5"/>
                  </a:cxn>
                  <a:cxn ang="0">
                    <a:pos x="T6" y="T7"/>
                  </a:cxn>
                  <a:cxn ang="0">
                    <a:pos x="T8" y="T9"/>
                  </a:cxn>
                </a:cxnLst>
                <a:rect l="0" t="0" r="r" b="b"/>
                <a:pathLst>
                  <a:path w="303" h="181">
                    <a:moveTo>
                      <a:pt x="132" y="0"/>
                    </a:moveTo>
                    <a:lnTo>
                      <a:pt x="0" y="112"/>
                    </a:lnTo>
                    <a:lnTo>
                      <a:pt x="303" y="181"/>
                    </a:lnTo>
                    <a:lnTo>
                      <a:pt x="303" y="19"/>
                    </a:lnTo>
                    <a:lnTo>
                      <a:pt x="132" y="0"/>
                    </a:ln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33" name="Freeform 67">
                <a:extLst>
                  <a:ext uri="{FF2B5EF4-FFF2-40B4-BE49-F238E27FC236}">
                    <a16:creationId xmlns:a16="http://schemas.microsoft.com/office/drawing/2014/main" id="{AE78E869-F554-4DA4-A96B-F9CBD382ED95}"/>
                  </a:ext>
                </a:extLst>
              </p:cNvPr>
              <p:cNvSpPr>
                <a:spLocks/>
              </p:cNvSpPr>
              <p:nvPr/>
            </p:nvSpPr>
            <p:spPr bwMode="auto">
              <a:xfrm>
                <a:off x="3122276" y="2987642"/>
                <a:ext cx="657123" cy="392539"/>
              </a:xfrm>
              <a:custGeom>
                <a:avLst/>
                <a:gdLst>
                  <a:gd name="T0" fmla="*/ 132 w 303"/>
                  <a:gd name="T1" fmla="*/ 0 h 181"/>
                  <a:gd name="T2" fmla="*/ 0 w 303"/>
                  <a:gd name="T3" fmla="*/ 112 h 181"/>
                  <a:gd name="T4" fmla="*/ 303 w 303"/>
                  <a:gd name="T5" fmla="*/ 181 h 181"/>
                  <a:gd name="T6" fmla="*/ 303 w 303"/>
                  <a:gd name="T7" fmla="*/ 19 h 181"/>
                  <a:gd name="T8" fmla="*/ 132 w 303"/>
                  <a:gd name="T9" fmla="*/ 0 h 181"/>
                </a:gdLst>
                <a:ahLst/>
                <a:cxnLst>
                  <a:cxn ang="0">
                    <a:pos x="T0" y="T1"/>
                  </a:cxn>
                  <a:cxn ang="0">
                    <a:pos x="T2" y="T3"/>
                  </a:cxn>
                  <a:cxn ang="0">
                    <a:pos x="T4" y="T5"/>
                  </a:cxn>
                  <a:cxn ang="0">
                    <a:pos x="T6" y="T7"/>
                  </a:cxn>
                  <a:cxn ang="0">
                    <a:pos x="T8" y="T9"/>
                  </a:cxn>
                </a:cxnLst>
                <a:rect l="0" t="0" r="r" b="b"/>
                <a:pathLst>
                  <a:path w="303" h="181">
                    <a:moveTo>
                      <a:pt x="132" y="0"/>
                    </a:moveTo>
                    <a:lnTo>
                      <a:pt x="0" y="112"/>
                    </a:lnTo>
                    <a:lnTo>
                      <a:pt x="303" y="181"/>
                    </a:lnTo>
                    <a:lnTo>
                      <a:pt x="303" y="19"/>
                    </a:lnTo>
                    <a:lnTo>
                      <a:pt x="13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sp>
            <p:nvSpPr>
              <p:cNvPr id="134" name="Freeform 68">
                <a:extLst>
                  <a:ext uri="{FF2B5EF4-FFF2-40B4-BE49-F238E27FC236}">
                    <a16:creationId xmlns:a16="http://schemas.microsoft.com/office/drawing/2014/main" id="{49A6E417-E284-4AE4-939E-71051089A39F}"/>
                  </a:ext>
                </a:extLst>
              </p:cNvPr>
              <p:cNvSpPr>
                <a:spLocks/>
              </p:cNvSpPr>
              <p:nvPr/>
            </p:nvSpPr>
            <p:spPr bwMode="auto">
              <a:xfrm>
                <a:off x="2528824" y="1416199"/>
                <a:ext cx="1740187" cy="1814340"/>
              </a:xfrm>
              <a:prstGeom prst="rect">
                <a:avLst/>
              </a:prstGeom>
              <a:solidFill>
                <a:srgbClr val="FFFFFF">
                  <a:lumMod val="95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defRPr/>
                </a:pPr>
                <a:endParaRPr lang="en-IN" kern="0" dirty="0">
                  <a:solidFill>
                    <a:srgbClr val="FFFFFF"/>
                  </a:solidFill>
                </a:endParaRPr>
              </a:p>
            </p:txBody>
          </p:sp>
        </p:grpSp>
        <p:sp>
          <p:nvSpPr>
            <p:cNvPr id="125" name="TextBox 124">
              <a:extLst>
                <a:ext uri="{FF2B5EF4-FFF2-40B4-BE49-F238E27FC236}">
                  <a16:creationId xmlns:a16="http://schemas.microsoft.com/office/drawing/2014/main" id="{83AB5837-9FB4-4757-8A02-EDEFC620490A}"/>
                </a:ext>
              </a:extLst>
            </p:cNvPr>
            <p:cNvSpPr txBox="1"/>
            <p:nvPr/>
          </p:nvSpPr>
          <p:spPr>
            <a:xfrm>
              <a:off x="1643994" y="1908149"/>
              <a:ext cx="1380789" cy="467820"/>
            </a:xfrm>
            <a:prstGeom prst="rect">
              <a:avLst/>
            </a:prstGeom>
            <a:noFill/>
          </p:spPr>
          <p:txBody>
            <a:bodyPr wrap="square" lIns="0" tIns="36576" rIns="0" bIns="0" rtlCol="0">
              <a:spAutoFit/>
            </a:bodyPr>
            <a:lstStyle/>
            <a:p>
              <a:pPr>
                <a:spcAft>
                  <a:spcPts val="600"/>
                </a:spcAft>
                <a:buClr>
                  <a:schemeClr val="accent2"/>
                </a:buClr>
                <a:buSzPct val="70000"/>
              </a:pPr>
              <a:r>
                <a:rPr lang="en-US" sz="1400" dirty="0">
                  <a:cs typeface="Times New Roman" panose="02020603050405020304" pitchFamily="18" charset="0"/>
                </a:rPr>
                <a:t>Corporate Social Responsibility</a:t>
              </a:r>
            </a:p>
          </p:txBody>
        </p:sp>
      </p:grpSp>
    </p:spTree>
    <p:extLst>
      <p:ext uri="{BB962C8B-B14F-4D97-AF65-F5344CB8AC3E}">
        <p14:creationId xmlns:p14="http://schemas.microsoft.com/office/powerpoint/2010/main" val="38606589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CARO 2020 - Overview</a:t>
            </a:r>
          </a:p>
        </p:txBody>
      </p:sp>
      <p:sp>
        <p:nvSpPr>
          <p:cNvPr id="5" name="Content Placeholder 4">
            <a:extLst>
              <a:ext uri="{FF2B5EF4-FFF2-40B4-BE49-F238E27FC236}">
                <a16:creationId xmlns:a16="http://schemas.microsoft.com/office/drawing/2014/main" id="{B3F317B5-5748-475B-8AF6-0570F30C98D0}"/>
              </a:ext>
            </a:extLst>
          </p:cNvPr>
          <p:cNvSpPr>
            <a:spLocks noGrp="1"/>
          </p:cNvSpPr>
          <p:nvPr>
            <p:ph type="body" sz="quarter" idx="10"/>
          </p:nvPr>
        </p:nvSpPr>
        <p:spPr>
          <a:xfrm>
            <a:off x="613411" y="1125538"/>
            <a:ext cx="10975022" cy="4756150"/>
          </a:xfrm>
        </p:spPr>
        <p:txBody>
          <a:bodyPr/>
          <a:lstStyle/>
          <a:p>
            <a:pPr marL="265113" indent="-265113"/>
            <a:r>
              <a:rPr lang="en-IN" sz="1400" dirty="0"/>
              <a:t>Applicability – No change</a:t>
            </a:r>
          </a:p>
          <a:p>
            <a:pPr marL="541338" lvl="1" indent="-276225"/>
            <a:r>
              <a:rPr lang="en-IN" sz="1400" dirty="0"/>
              <a:t>Applicable to every company including foreign company except</a:t>
            </a:r>
          </a:p>
          <a:p>
            <a:pPr marL="895350" lvl="2" indent="-354013"/>
            <a:r>
              <a:rPr lang="en-IN" sz="1400" dirty="0"/>
              <a:t>Banking company, insurance company, section 8 companies, one person company, small company and private companies within the threshold (</a:t>
            </a:r>
            <a:r>
              <a:rPr lang="en-US" sz="1400" dirty="0"/>
              <a:t>not being a subsidiary or holding company of a public company; and SC + R&amp;S ≤ 1 crore and borrowing from bank or FI ≤ 1 crore and total revenue ≤ 10 crores)</a:t>
            </a:r>
            <a:endParaRPr lang="en-IN" sz="1400" dirty="0"/>
          </a:p>
          <a:p>
            <a:pPr marL="895350" lvl="2" indent="-354013"/>
            <a:r>
              <a:rPr lang="en-IN" sz="1400" dirty="0"/>
              <a:t>Order not applicable to Investment Trusts and Real Estate Investment Trusts governed by SEBI Infrastructure Investment Trust Regulations</a:t>
            </a:r>
          </a:p>
          <a:p>
            <a:pPr marL="268288" indent="-268288">
              <a:lnSpc>
                <a:spcPct val="110000"/>
              </a:lnSpc>
            </a:pPr>
            <a:r>
              <a:rPr lang="en-IN" sz="1400" b="1" dirty="0">
                <a:latin typeface="+mj-lt"/>
                <a:cs typeface="Times New Roman" panose="02020603050405020304" pitchFamily="18" charset="0"/>
              </a:rPr>
              <a:t>CARO 2020 shall not apply to the auditor’s report on the consolidated financial statements except one specific clause whereby </a:t>
            </a:r>
          </a:p>
          <a:p>
            <a:pPr marL="635001" lvl="1" indent="-268288">
              <a:lnSpc>
                <a:spcPct val="110000"/>
              </a:lnSpc>
            </a:pPr>
            <a:r>
              <a:rPr lang="en-IN" sz="1400" b="1" dirty="0">
                <a:latin typeface="+mj-lt"/>
                <a:cs typeface="Times New Roman" panose="02020603050405020304" pitchFamily="18" charset="0"/>
              </a:rPr>
              <a:t>Qualification/Adverse remarks in CARO in the audit report of components which are consolidated in the CFS will be required to be reported.</a:t>
            </a:r>
          </a:p>
          <a:p>
            <a:pPr marL="268288" indent="-268288">
              <a:lnSpc>
                <a:spcPct val="110000"/>
              </a:lnSpc>
            </a:pPr>
            <a:r>
              <a:rPr lang="en-IN" sz="1400" b="1" dirty="0">
                <a:latin typeface="+mj-lt"/>
                <a:cs typeface="Times New Roman" panose="02020603050405020304" pitchFamily="18" charset="0"/>
              </a:rPr>
              <a:t>The new/revised clauses  (including sub-clauses) have been bifurcated into the following :-</a:t>
            </a:r>
          </a:p>
          <a:p>
            <a:pPr marL="895350" lvl="2" indent="-354013"/>
            <a:endParaRPr lang="en-IN" sz="1400" dirty="0"/>
          </a:p>
        </p:txBody>
      </p:sp>
      <p:graphicFrame>
        <p:nvGraphicFramePr>
          <p:cNvPr id="6" name="Table 5">
            <a:extLst>
              <a:ext uri="{FF2B5EF4-FFF2-40B4-BE49-F238E27FC236}">
                <a16:creationId xmlns:a16="http://schemas.microsoft.com/office/drawing/2014/main" id="{2D498084-24EF-41CC-892D-BD107BA4C39F}"/>
              </a:ext>
            </a:extLst>
          </p:cNvPr>
          <p:cNvGraphicFramePr>
            <a:graphicFrameLocks noGrp="1"/>
          </p:cNvGraphicFramePr>
          <p:nvPr>
            <p:extLst>
              <p:ext uri="{D42A27DB-BD31-4B8C-83A1-F6EECF244321}">
                <p14:modId xmlns:p14="http://schemas.microsoft.com/office/powerpoint/2010/main" val="2367473109"/>
              </p:ext>
            </p:extLst>
          </p:nvPr>
        </p:nvGraphicFramePr>
        <p:xfrm>
          <a:off x="1848998" y="3868535"/>
          <a:ext cx="8128000" cy="2225040"/>
        </p:xfrm>
        <a:graphic>
          <a:graphicData uri="http://schemas.openxmlformats.org/drawingml/2006/table">
            <a:tbl>
              <a:tblPr firstRow="1" bandRow="1">
                <a:tableStyleId>{9D7B26C5-4107-4FEC-AEDC-1716B250A1EF}</a:tableStyleId>
              </a:tblPr>
              <a:tblGrid>
                <a:gridCol w="5421597">
                  <a:extLst>
                    <a:ext uri="{9D8B030D-6E8A-4147-A177-3AD203B41FA5}">
                      <a16:colId xmlns:a16="http://schemas.microsoft.com/office/drawing/2014/main" val="3527275814"/>
                    </a:ext>
                  </a:extLst>
                </a:gridCol>
                <a:gridCol w="2706403">
                  <a:extLst>
                    <a:ext uri="{9D8B030D-6E8A-4147-A177-3AD203B41FA5}">
                      <a16:colId xmlns:a16="http://schemas.microsoft.com/office/drawing/2014/main" val="1528427122"/>
                    </a:ext>
                  </a:extLst>
                </a:gridCol>
              </a:tblGrid>
              <a:tr h="370840">
                <a:tc>
                  <a:txBody>
                    <a:bodyPr/>
                    <a:lstStyle/>
                    <a:p>
                      <a:r>
                        <a:rPr lang="en-IN" sz="1400" b="0" dirty="0">
                          <a:solidFill>
                            <a:schemeClr val="bg1"/>
                          </a:solidFill>
                          <a:latin typeface="+mj-lt"/>
                        </a:rPr>
                        <a:t>Particulars</a:t>
                      </a:r>
                    </a:p>
                  </a:txBody>
                  <a:tcPr marL="108000" marR="108000" marT="72000" marB="72000" anchor="ctr">
                    <a:solidFill>
                      <a:schemeClr val="bg2">
                        <a:lumMod val="85000"/>
                        <a:lumOff val="15000"/>
                      </a:schemeClr>
                    </a:solidFill>
                  </a:tcPr>
                </a:tc>
                <a:tc>
                  <a:txBody>
                    <a:bodyPr/>
                    <a:lstStyle/>
                    <a:p>
                      <a:pPr algn="ctr"/>
                      <a:r>
                        <a:rPr lang="en-IN" sz="1400" b="0" dirty="0">
                          <a:solidFill>
                            <a:schemeClr val="bg1"/>
                          </a:solidFill>
                          <a:latin typeface="+mj-lt"/>
                        </a:rPr>
                        <a:t>Count </a:t>
                      </a:r>
                    </a:p>
                  </a:txBody>
                  <a:tcPr marL="108000" marR="108000" marT="72000" marB="72000" anchor="ctr">
                    <a:solidFill>
                      <a:schemeClr val="bg2">
                        <a:lumMod val="85000"/>
                        <a:lumOff val="15000"/>
                      </a:schemeClr>
                    </a:solidFill>
                  </a:tcPr>
                </a:tc>
                <a:extLst>
                  <a:ext uri="{0D108BD9-81ED-4DB2-BD59-A6C34878D82A}">
                    <a16:rowId xmlns:a16="http://schemas.microsoft.com/office/drawing/2014/main" val="348238127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dirty="0">
                          <a:solidFill>
                            <a:schemeClr val="tx1"/>
                          </a:solidFill>
                          <a:latin typeface="+mj-lt"/>
                          <a:cs typeface="Times New Roman" panose="02020603050405020304" pitchFamily="18" charset="0"/>
                        </a:rPr>
                        <a:t>New reporting requirements under CARO 2020</a:t>
                      </a:r>
                    </a:p>
                  </a:txBody>
                  <a:tcPr marL="108000" marR="108000" marT="72000" marB="72000" anchor="ctr"/>
                </a:tc>
                <a:tc>
                  <a:txBody>
                    <a:bodyPr/>
                    <a:lstStyle/>
                    <a:p>
                      <a:pPr algn="ctr"/>
                      <a:r>
                        <a:rPr lang="en-IN" sz="1400" dirty="0">
                          <a:solidFill>
                            <a:schemeClr val="tx1"/>
                          </a:solidFill>
                          <a:latin typeface="+mj-lt"/>
                        </a:rPr>
                        <a:t>28</a:t>
                      </a:r>
                    </a:p>
                  </a:txBody>
                  <a:tcPr marL="108000" marR="108000" marT="72000" marB="72000" anchor="ctr"/>
                </a:tc>
                <a:extLst>
                  <a:ext uri="{0D108BD9-81ED-4DB2-BD59-A6C34878D82A}">
                    <a16:rowId xmlns:a16="http://schemas.microsoft.com/office/drawing/2014/main" val="294938298"/>
                  </a:ext>
                </a:extLst>
              </a:tr>
              <a:tr h="370840">
                <a:tc>
                  <a:txBody>
                    <a:bodyPr/>
                    <a:lstStyle/>
                    <a:p>
                      <a:r>
                        <a:rPr lang="en-IN" sz="1400" dirty="0">
                          <a:solidFill>
                            <a:schemeClr val="tx1"/>
                          </a:solidFill>
                          <a:latin typeface="+mj-lt"/>
                          <a:cs typeface="Times New Roman" panose="02020603050405020304" pitchFamily="18" charset="0"/>
                        </a:rPr>
                        <a:t>Reporting requirements modified </a:t>
                      </a:r>
                      <a:endParaRPr lang="en-IN" sz="1400" dirty="0">
                        <a:solidFill>
                          <a:schemeClr val="tx1"/>
                        </a:solidFill>
                        <a:latin typeface="+mj-lt"/>
                      </a:endParaRPr>
                    </a:p>
                  </a:txBody>
                  <a:tcPr marL="108000" marR="108000" marT="72000" marB="72000" anchor="ctr"/>
                </a:tc>
                <a:tc>
                  <a:txBody>
                    <a:bodyPr/>
                    <a:lstStyle/>
                    <a:p>
                      <a:pPr algn="ctr"/>
                      <a:r>
                        <a:rPr lang="en-IN" sz="1400" dirty="0">
                          <a:solidFill>
                            <a:schemeClr val="tx1"/>
                          </a:solidFill>
                          <a:latin typeface="+mj-lt"/>
                        </a:rPr>
                        <a:t>16</a:t>
                      </a:r>
                    </a:p>
                  </a:txBody>
                  <a:tcPr marL="108000" marR="108000" marT="72000" marB="72000" anchor="ctr"/>
                </a:tc>
                <a:extLst>
                  <a:ext uri="{0D108BD9-81ED-4DB2-BD59-A6C34878D82A}">
                    <a16:rowId xmlns:a16="http://schemas.microsoft.com/office/drawing/2014/main" val="42866360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dirty="0">
                          <a:solidFill>
                            <a:schemeClr val="tx1"/>
                          </a:solidFill>
                          <a:latin typeface="+mj-lt"/>
                          <a:cs typeface="Times New Roman" panose="02020603050405020304" pitchFamily="18" charset="0"/>
                        </a:rPr>
                        <a:t>Reporting requirements carried forward with no modifications</a:t>
                      </a:r>
                    </a:p>
                  </a:txBody>
                  <a:tcPr marL="108000" marR="108000" marT="72000" marB="72000" anchor="ctr"/>
                </a:tc>
                <a:tc>
                  <a:txBody>
                    <a:bodyPr/>
                    <a:lstStyle/>
                    <a:p>
                      <a:pPr algn="ctr"/>
                      <a:r>
                        <a:rPr lang="en-IN" sz="1400" dirty="0">
                          <a:solidFill>
                            <a:schemeClr val="tx1"/>
                          </a:solidFill>
                          <a:latin typeface="+mj-lt"/>
                        </a:rPr>
                        <a:t>7</a:t>
                      </a:r>
                    </a:p>
                  </a:txBody>
                  <a:tcPr marL="108000" marR="108000" marT="72000" marB="72000" anchor="ctr"/>
                </a:tc>
                <a:extLst>
                  <a:ext uri="{0D108BD9-81ED-4DB2-BD59-A6C34878D82A}">
                    <a16:rowId xmlns:a16="http://schemas.microsoft.com/office/drawing/2014/main" val="72894247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dirty="0">
                          <a:solidFill>
                            <a:schemeClr val="tx1"/>
                          </a:solidFill>
                          <a:latin typeface="+mj-lt"/>
                          <a:cs typeface="Times New Roman" panose="02020603050405020304" pitchFamily="18" charset="0"/>
                        </a:rPr>
                        <a:t>Reporting requirement of CARO 2016 deleted</a:t>
                      </a:r>
                    </a:p>
                  </a:txBody>
                  <a:tcPr marL="108000" marR="108000" marT="72000" marB="72000" anchor="ctr"/>
                </a:tc>
                <a:tc>
                  <a:txBody>
                    <a:bodyPr/>
                    <a:lstStyle/>
                    <a:p>
                      <a:pPr algn="ctr"/>
                      <a:r>
                        <a:rPr lang="en-IN" sz="1400" dirty="0">
                          <a:solidFill>
                            <a:schemeClr val="tx1"/>
                          </a:solidFill>
                          <a:latin typeface="+mj-lt"/>
                        </a:rPr>
                        <a:t>(1)</a:t>
                      </a:r>
                    </a:p>
                  </a:txBody>
                  <a:tcPr marL="108000" marR="108000" marT="72000" marB="72000" anchor="ctr"/>
                </a:tc>
                <a:extLst>
                  <a:ext uri="{0D108BD9-81ED-4DB2-BD59-A6C34878D82A}">
                    <a16:rowId xmlns:a16="http://schemas.microsoft.com/office/drawing/2014/main" val="74507913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b="1" dirty="0">
                          <a:solidFill>
                            <a:schemeClr val="tx1"/>
                          </a:solidFill>
                          <a:latin typeface="+mj-lt"/>
                          <a:cs typeface="Times New Roman" panose="02020603050405020304" pitchFamily="18" charset="0"/>
                        </a:rPr>
                        <a:t>Total</a:t>
                      </a:r>
                    </a:p>
                  </a:txBody>
                  <a:tcPr marL="108000" marR="108000" marT="72000" marB="72000" anchor="ctr"/>
                </a:tc>
                <a:tc>
                  <a:txBody>
                    <a:bodyPr/>
                    <a:lstStyle/>
                    <a:p>
                      <a:pPr algn="ctr"/>
                      <a:r>
                        <a:rPr lang="en-IN" sz="1400" b="1" dirty="0">
                          <a:solidFill>
                            <a:schemeClr val="tx1"/>
                          </a:solidFill>
                          <a:latin typeface="+mj-lt"/>
                        </a:rPr>
                        <a:t>50</a:t>
                      </a:r>
                    </a:p>
                  </a:txBody>
                  <a:tcPr marL="108000" marR="108000" marT="72000" marB="72000" anchor="ctr"/>
                </a:tc>
                <a:extLst>
                  <a:ext uri="{0D108BD9-81ED-4DB2-BD59-A6C34878D82A}">
                    <a16:rowId xmlns:a16="http://schemas.microsoft.com/office/drawing/2014/main" val="1191786729"/>
                  </a:ext>
                </a:extLst>
              </a:tr>
            </a:tbl>
          </a:graphicData>
        </a:graphic>
      </p:graphicFrame>
    </p:spTree>
    <p:extLst>
      <p:ext uri="{BB962C8B-B14F-4D97-AF65-F5344CB8AC3E}">
        <p14:creationId xmlns:p14="http://schemas.microsoft.com/office/powerpoint/2010/main" val="620708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a:xfrm>
            <a:off x="609918" y="285137"/>
            <a:ext cx="10978515" cy="590880"/>
          </a:xfrm>
        </p:spPr>
        <p:txBody>
          <a:bodyPr/>
          <a:lstStyle/>
          <a:p>
            <a:r>
              <a:rPr lang="en-IN" dirty="0"/>
              <a:t>Maintenance of Fixed Asset Register, Revaluation of PPE and Intangibles</a:t>
            </a:r>
            <a:br>
              <a:rPr lang="en-IN" dirty="0"/>
            </a:br>
            <a:endParaRPr lang="en-IN" dirty="0"/>
          </a:p>
        </p:txBody>
      </p:sp>
      <p:sp>
        <p:nvSpPr>
          <p:cNvPr id="5" name="TextBox 4">
            <a:extLst>
              <a:ext uri="{FF2B5EF4-FFF2-40B4-BE49-F238E27FC236}">
                <a16:creationId xmlns:a16="http://schemas.microsoft.com/office/drawing/2014/main" id="{F510DACA-2488-4C53-87D2-034A22B3EEBC}"/>
              </a:ext>
            </a:extLst>
          </p:cNvPr>
          <p:cNvSpPr txBox="1"/>
          <p:nvPr/>
        </p:nvSpPr>
        <p:spPr>
          <a:xfrm>
            <a:off x="334537" y="1272161"/>
            <a:ext cx="11608419" cy="4672731"/>
          </a:xfrm>
          <a:prstGeom prst="rect">
            <a:avLst/>
          </a:prstGeom>
          <a:noFill/>
          <a:ln>
            <a:solidFill>
              <a:schemeClr val="bg1">
                <a:lumMod val="75000"/>
              </a:schemeClr>
            </a:solidFill>
          </a:ln>
        </p:spPr>
        <p:txBody>
          <a:bodyPr wrap="square" lIns="72000" tIns="108000" rIns="72000" bIns="72000" rtlCol="0">
            <a:spAutoFit/>
          </a:bodyPr>
          <a:lstStyle/>
          <a:p>
            <a:pPr marR="0" lvl="0" algn="l" defTabSz="914400" rtl="0" eaLnBrk="1" fontAlgn="auto" latinLnBrk="0" hangingPunct="1">
              <a:spcBef>
                <a:spcPts val="0"/>
              </a:spcBef>
              <a:spcAft>
                <a:spcPts val="400"/>
              </a:spcAft>
              <a:buClr>
                <a:srgbClr val="FFE600"/>
              </a:buClr>
              <a:buSzPct val="70000"/>
              <a:tabLst/>
              <a:defRPr/>
            </a:pPr>
            <a:r>
              <a:rPr kumimoji="0" lang="en-IN" sz="1300" b="1"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Maintenance of Fixed Asset Register: </a:t>
            </a:r>
          </a:p>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r>
              <a:rPr kumimoji="0" lang="en-IN" sz="13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Fixed asset register to also cover investment property, ROU assets and intangible assets including intangible assets generated on business combination</a:t>
            </a:r>
          </a:p>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endParaRPr lang="en-IN" sz="1300" dirty="0">
              <a:solidFill>
                <a:srgbClr val="2E2E38"/>
              </a:solidFill>
              <a:latin typeface="EYInterstate Light" panose="02000506000000020004" pitchFamily="2" charset="0"/>
            </a:endParaRPr>
          </a:p>
          <a:p>
            <a:pPr marR="0" lvl="0" algn="l" defTabSz="914400" rtl="0" eaLnBrk="1" fontAlgn="auto" latinLnBrk="0" hangingPunct="1">
              <a:spcBef>
                <a:spcPts val="0"/>
              </a:spcBef>
              <a:spcAft>
                <a:spcPts val="400"/>
              </a:spcAft>
              <a:buClr>
                <a:srgbClr val="FFE600"/>
              </a:buClr>
              <a:buSzPct val="70000"/>
              <a:tabLst/>
              <a:defRPr/>
            </a:pPr>
            <a:r>
              <a:rPr lang="en-IN" sz="1300" b="1" dirty="0">
                <a:solidFill>
                  <a:srgbClr val="2E2E38"/>
                </a:solidFill>
                <a:latin typeface="EYInterstate Light" panose="02000506000000020004" pitchFamily="2" charset="0"/>
              </a:rPr>
              <a:t>Title Deeds: </a:t>
            </a:r>
          </a:p>
          <a:p>
            <a:pPr marL="263525" indent="-263525">
              <a:spcBef>
                <a:spcPts val="300"/>
              </a:spcBef>
              <a:spcAft>
                <a:spcPts val="300"/>
              </a:spcAft>
              <a:buClr>
                <a:schemeClr val="tx2"/>
              </a:buClr>
              <a:buSzPct val="70000"/>
              <a:buFont typeface="Arial" pitchFamily="34" charset="0"/>
              <a:buChar char="►"/>
            </a:pPr>
            <a:r>
              <a:rPr lang="en-IN" sz="1300" dirty="0">
                <a:latin typeface="EYInterstate Light" panose="02000506000000020004" pitchFamily="2" charset="0"/>
              </a:rPr>
              <a:t>Title deeds – all the immovable property are covered for reporting except assets taken on lease and lease agreements are duly executed</a:t>
            </a:r>
          </a:p>
          <a:p>
            <a:pPr marL="263525" indent="-263525">
              <a:spcBef>
                <a:spcPts val="300"/>
              </a:spcBef>
              <a:spcAft>
                <a:spcPts val="300"/>
              </a:spcAft>
              <a:buClr>
                <a:schemeClr val="tx2"/>
              </a:buClr>
              <a:buSzPct val="70000"/>
              <a:buFont typeface="Arial" pitchFamily="34" charset="0"/>
              <a:buChar char="►"/>
            </a:pPr>
            <a:r>
              <a:rPr lang="en-IN" sz="1300" dirty="0">
                <a:latin typeface="EYInterstate Light" panose="02000506000000020004" pitchFamily="2" charset="0"/>
              </a:rPr>
              <a:t>Properties considered as stock in trade eg in real estate industry, then reporting is not triggered</a:t>
            </a:r>
          </a:p>
          <a:p>
            <a:pPr marL="263525" indent="-263525">
              <a:spcBef>
                <a:spcPts val="300"/>
              </a:spcBef>
              <a:spcAft>
                <a:spcPts val="300"/>
              </a:spcAft>
              <a:buClr>
                <a:schemeClr val="tx2"/>
              </a:buClr>
              <a:buSzPct val="70000"/>
              <a:buFont typeface="Arial" pitchFamily="34" charset="0"/>
              <a:buChar char="►"/>
            </a:pPr>
            <a:r>
              <a:rPr lang="en-IN" sz="1300" dirty="0">
                <a:latin typeface="EYInterstate Light" panose="02000506000000020004" pitchFamily="2" charset="0"/>
              </a:rPr>
              <a:t>Reporting is triggered for assets taken on lease if lease agreements are not duly executed </a:t>
            </a:r>
          </a:p>
          <a:p>
            <a:pPr marL="263525" indent="-263525">
              <a:spcBef>
                <a:spcPts val="300"/>
              </a:spcBef>
              <a:spcAft>
                <a:spcPts val="300"/>
              </a:spcAft>
              <a:buClr>
                <a:schemeClr val="tx2"/>
              </a:buClr>
              <a:buSzPct val="70000"/>
              <a:buFont typeface="Arial" pitchFamily="34" charset="0"/>
              <a:buChar char="►"/>
            </a:pPr>
            <a:r>
              <a:rPr lang="en-IN" sz="1300" dirty="0">
                <a:latin typeface="EYInterstate Light" panose="02000506000000020004" pitchFamily="2" charset="0"/>
              </a:rPr>
              <a:t>What about companies not following Ind AS and hence not implemented Ind AS 116?</a:t>
            </a:r>
          </a:p>
          <a:p>
            <a:pPr marL="263525" indent="-263525">
              <a:spcBef>
                <a:spcPts val="300"/>
              </a:spcBef>
              <a:spcAft>
                <a:spcPts val="300"/>
              </a:spcAft>
              <a:buClr>
                <a:schemeClr val="tx2"/>
              </a:buClr>
              <a:buSzPct val="70000"/>
              <a:buFont typeface="Arial" pitchFamily="34" charset="0"/>
              <a:buChar char="►"/>
            </a:pPr>
            <a:r>
              <a:rPr lang="en-US" sz="1300" dirty="0">
                <a:latin typeface="EYInterstate Light" panose="02000506000000020004" pitchFamily="2" charset="0"/>
              </a:rPr>
              <a:t>Additional disclosures (e.g.: name of the title owner, relationship, period, reasons) whose title deeds are not in the name of the Company</a:t>
            </a:r>
          </a:p>
          <a:p>
            <a:pPr marR="0" lvl="0" algn="l" defTabSz="914400" rtl="0" eaLnBrk="1" fontAlgn="auto" latinLnBrk="0" hangingPunct="1">
              <a:spcBef>
                <a:spcPts val="0"/>
              </a:spcBef>
              <a:spcAft>
                <a:spcPts val="400"/>
              </a:spcAft>
              <a:buClr>
                <a:srgbClr val="FFE600"/>
              </a:buClr>
              <a:buSzPct val="70000"/>
              <a:tabLst/>
              <a:defRPr/>
            </a:pPr>
            <a:endParaRPr kumimoji="0" lang="en-IN" sz="13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endParaRPr>
          </a:p>
          <a:p>
            <a:pPr marR="0" lvl="0" algn="l" defTabSz="914400" rtl="0" eaLnBrk="1" fontAlgn="auto" latinLnBrk="0" hangingPunct="1">
              <a:spcBef>
                <a:spcPts val="0"/>
              </a:spcBef>
              <a:spcAft>
                <a:spcPts val="400"/>
              </a:spcAft>
              <a:buClr>
                <a:srgbClr val="FFE600"/>
              </a:buClr>
              <a:buSzPct val="70000"/>
              <a:tabLst/>
              <a:defRPr/>
            </a:pPr>
            <a:r>
              <a:rPr lang="en-IN" sz="1300" b="1" dirty="0">
                <a:solidFill>
                  <a:srgbClr val="2E2E38"/>
                </a:solidFill>
                <a:latin typeface="EYInterstate Light" panose="02000506000000020004" pitchFamily="2" charset="0"/>
              </a:rPr>
              <a:t>Revaluation: </a:t>
            </a:r>
            <a:endParaRPr kumimoji="0" lang="en-IN" sz="1300" b="1"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endParaRPr>
          </a:p>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r>
              <a:rPr kumimoji="0" lang="en-IN" sz="13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Verify that disclosure is made for companies following revaluation model – since under cost model revaluation is not permitted</a:t>
            </a:r>
          </a:p>
          <a:p>
            <a:pPr marL="263525" indent="-263525">
              <a:spcBef>
                <a:spcPts val="300"/>
              </a:spcBef>
              <a:spcAft>
                <a:spcPts val="300"/>
              </a:spcAft>
              <a:buClr>
                <a:schemeClr val="tx2"/>
              </a:buClr>
              <a:buSzPct val="70000"/>
              <a:buFont typeface="Arial" pitchFamily="34" charset="0"/>
              <a:buChar char="►"/>
            </a:pPr>
            <a:r>
              <a:rPr lang="en-IN" sz="1300" dirty="0">
                <a:latin typeface="EYInterstate Light" panose="02000506000000020004" pitchFamily="2" charset="0"/>
              </a:rPr>
              <a:t>Reporting on whether the company has revaluated its PPE or intangible assets and whether revaluation has been carried out by a Registered valuer</a:t>
            </a:r>
          </a:p>
          <a:p>
            <a:pPr marL="263525" indent="-263525">
              <a:spcBef>
                <a:spcPts val="300"/>
              </a:spcBef>
              <a:spcAft>
                <a:spcPts val="300"/>
              </a:spcAft>
              <a:buClr>
                <a:schemeClr val="tx2"/>
              </a:buClr>
              <a:buSzPct val="70000"/>
              <a:buFont typeface="Arial" pitchFamily="34" charset="0"/>
              <a:buChar char="►"/>
            </a:pPr>
            <a:r>
              <a:rPr lang="en-IN" sz="1300" dirty="0">
                <a:latin typeface="EYInterstate Light" panose="02000506000000020004" pitchFamily="2" charset="0"/>
              </a:rPr>
              <a:t>Additional reporting of change &gt;= 10% in aggregate in the net carrying value of each class of PP&amp;E or intangibles assets; Change can be up/downward </a:t>
            </a:r>
          </a:p>
          <a:p>
            <a:pPr marL="263525" indent="-263525">
              <a:spcBef>
                <a:spcPts val="300"/>
              </a:spcBef>
              <a:spcAft>
                <a:spcPts val="300"/>
              </a:spcAft>
              <a:buClr>
                <a:schemeClr val="tx2"/>
              </a:buClr>
              <a:buSzPct val="70000"/>
              <a:buFont typeface="Arial" pitchFamily="34" charset="0"/>
              <a:buChar char="►"/>
            </a:pPr>
            <a:r>
              <a:rPr lang="en-IN" sz="1300" dirty="0">
                <a:latin typeface="EYInterstate Light" panose="02000506000000020004" pitchFamily="2" charset="0"/>
              </a:rPr>
              <a:t>Whether ROU measurements due to lease modification or fair valuation of PPE for first time adoption of Ind AS covered for reporting ? </a:t>
            </a:r>
          </a:p>
          <a:p>
            <a:pPr>
              <a:spcBef>
                <a:spcPts val="300"/>
              </a:spcBef>
              <a:spcAft>
                <a:spcPts val="300"/>
              </a:spcAft>
              <a:buClr>
                <a:schemeClr val="tx2"/>
              </a:buClr>
              <a:buSzPct val="70000"/>
            </a:pPr>
            <a:endParaRPr lang="en-US" sz="1300" b="0" i="0" spc="0" baseline="0" dirty="0">
              <a:solidFill>
                <a:srgbClr val="000000"/>
              </a:solidFill>
              <a:latin typeface="+mj-lt"/>
            </a:endParaRPr>
          </a:p>
          <a:p>
            <a:pPr>
              <a:spcBef>
                <a:spcPts val="300"/>
              </a:spcBef>
              <a:spcAft>
                <a:spcPts val="300"/>
              </a:spcAft>
              <a:buClr>
                <a:schemeClr val="tx2"/>
              </a:buClr>
              <a:buSzPct val="70000"/>
            </a:pPr>
            <a:r>
              <a:rPr lang="en-US" sz="1300" b="1" i="0" spc="0" baseline="0" dirty="0" err="1">
                <a:solidFill>
                  <a:srgbClr val="000000"/>
                </a:solidFill>
                <a:latin typeface="+mj-lt"/>
              </a:rPr>
              <a:t>Addit</a:t>
            </a:r>
            <a:r>
              <a:rPr lang="en-US" sz="1300" b="1" i="0" spc="-17" baseline="0" dirty="0" err="1">
                <a:solidFill>
                  <a:srgbClr val="000000"/>
                </a:solidFill>
                <a:latin typeface="+mj-lt"/>
              </a:rPr>
              <a:t>i</a:t>
            </a:r>
            <a:r>
              <a:rPr lang="en-US" sz="1300" b="1" i="0" spc="0" baseline="0" dirty="0" err="1">
                <a:solidFill>
                  <a:srgbClr val="000000"/>
                </a:solidFill>
                <a:latin typeface="+mj-lt"/>
              </a:rPr>
              <a:t>ona</a:t>
            </a:r>
            <a:r>
              <a:rPr lang="en-US" sz="1300" b="1" i="0" spc="1048" baseline="0" dirty="0" err="1">
                <a:solidFill>
                  <a:srgbClr val="000000"/>
                </a:solidFill>
                <a:latin typeface="+mj-lt"/>
              </a:rPr>
              <a:t>l</a:t>
            </a:r>
            <a:r>
              <a:rPr lang="en-US" sz="1300" b="1" i="0" spc="-15" baseline="0" dirty="0" err="1">
                <a:solidFill>
                  <a:srgbClr val="000000"/>
                </a:solidFill>
                <a:latin typeface="+mj-lt"/>
              </a:rPr>
              <a:t>r</a:t>
            </a:r>
            <a:r>
              <a:rPr lang="en-US" sz="1300" b="1" i="0" spc="0" baseline="0" dirty="0" err="1">
                <a:solidFill>
                  <a:srgbClr val="000000"/>
                </a:solidFill>
                <a:latin typeface="+mj-lt"/>
              </a:rPr>
              <a:t>eportin</a:t>
            </a:r>
            <a:r>
              <a:rPr lang="en-US" sz="1300" b="1" i="0" spc="1046" baseline="0" dirty="0" err="1">
                <a:solidFill>
                  <a:srgbClr val="000000"/>
                </a:solidFill>
                <a:latin typeface="+mj-lt"/>
              </a:rPr>
              <a:t>g</a:t>
            </a:r>
            <a:r>
              <a:rPr lang="en-US" sz="1300" b="1" i="0" spc="0" baseline="0" dirty="0" err="1">
                <a:solidFill>
                  <a:srgbClr val="000000"/>
                </a:solidFill>
                <a:latin typeface="+mj-lt"/>
              </a:rPr>
              <a:t>o</a:t>
            </a:r>
            <a:r>
              <a:rPr lang="en-US" sz="1300" b="1" i="0" spc="1055" baseline="0" dirty="0" err="1">
                <a:solidFill>
                  <a:srgbClr val="000000"/>
                </a:solidFill>
                <a:latin typeface="+mj-lt"/>
              </a:rPr>
              <a:t>n</a:t>
            </a:r>
            <a:r>
              <a:rPr lang="en-US" sz="1300" b="1" i="0" spc="0" baseline="0" dirty="0" err="1">
                <a:solidFill>
                  <a:srgbClr val="000000"/>
                </a:solidFill>
                <a:latin typeface="+mj-lt"/>
              </a:rPr>
              <a:t>discl</a:t>
            </a:r>
            <a:r>
              <a:rPr lang="en-US" sz="1300" b="1" i="0" spc="-13" baseline="0" dirty="0" err="1">
                <a:solidFill>
                  <a:srgbClr val="000000"/>
                </a:solidFill>
                <a:latin typeface="+mj-lt"/>
              </a:rPr>
              <a:t>o</a:t>
            </a:r>
            <a:r>
              <a:rPr lang="en-US" sz="1300" b="1" i="0" spc="0" baseline="0" dirty="0" err="1">
                <a:solidFill>
                  <a:srgbClr val="000000"/>
                </a:solidFill>
                <a:latin typeface="+mj-lt"/>
              </a:rPr>
              <a:t>su</a:t>
            </a:r>
            <a:r>
              <a:rPr lang="en-US" sz="1300" b="1" i="0" spc="-34" baseline="0" dirty="0" err="1">
                <a:solidFill>
                  <a:srgbClr val="000000"/>
                </a:solidFill>
                <a:latin typeface="+mj-lt"/>
              </a:rPr>
              <a:t>r</a:t>
            </a:r>
            <a:r>
              <a:rPr lang="en-US" sz="1300" b="1" i="0" spc="1052" baseline="0" dirty="0" err="1">
                <a:solidFill>
                  <a:srgbClr val="000000"/>
                </a:solidFill>
                <a:latin typeface="+mj-lt"/>
              </a:rPr>
              <a:t>e</a:t>
            </a:r>
            <a:r>
              <a:rPr lang="en-US" sz="1300" b="1" i="0" spc="0" baseline="0" dirty="0" err="1">
                <a:solidFill>
                  <a:srgbClr val="000000"/>
                </a:solidFill>
                <a:latin typeface="+mj-lt"/>
              </a:rPr>
              <a:t>o</a:t>
            </a:r>
            <a:r>
              <a:rPr lang="en-US" sz="1300" b="1" i="0" spc="1074" baseline="0" dirty="0" err="1">
                <a:solidFill>
                  <a:srgbClr val="000000"/>
                </a:solidFill>
                <a:latin typeface="+mj-lt"/>
              </a:rPr>
              <a:t>f</a:t>
            </a:r>
            <a:r>
              <a:rPr lang="en-US" sz="1300" b="1" i="0" spc="0" baseline="0" dirty="0" err="1">
                <a:solidFill>
                  <a:srgbClr val="000000"/>
                </a:solidFill>
                <a:latin typeface="+mj-lt"/>
              </a:rPr>
              <a:t>n</a:t>
            </a:r>
            <a:r>
              <a:rPr lang="en-US" sz="1300" b="1" i="0" spc="-13" baseline="0" dirty="0" err="1">
                <a:solidFill>
                  <a:srgbClr val="000000"/>
                </a:solidFill>
                <a:latin typeface="+mj-lt"/>
              </a:rPr>
              <a:t>e</a:t>
            </a:r>
            <a:r>
              <a:rPr lang="en-US" sz="1300" b="1" i="0" spc="0" baseline="0" dirty="0" err="1">
                <a:solidFill>
                  <a:srgbClr val="000000"/>
                </a:solidFill>
                <a:latin typeface="+mj-lt"/>
              </a:rPr>
              <a:t>w</a:t>
            </a:r>
            <a:r>
              <a:rPr lang="en-US" sz="1300" b="1" i="0" spc="0" baseline="0" dirty="0">
                <a:solidFill>
                  <a:srgbClr val="000000"/>
                </a:solidFill>
                <a:latin typeface="+mj-lt"/>
              </a:rPr>
              <a:t>/ </a:t>
            </a:r>
            <a:r>
              <a:rPr lang="en-US" sz="1300" b="1" i="0" spc="0" baseline="0" dirty="0" err="1">
                <a:solidFill>
                  <a:srgbClr val="000000"/>
                </a:solidFill>
                <a:latin typeface="+mj-lt"/>
              </a:rPr>
              <a:t>pendin</a:t>
            </a:r>
            <a:r>
              <a:rPr lang="en-US" sz="1300" b="1" i="0" spc="1046" baseline="0" dirty="0" err="1">
                <a:solidFill>
                  <a:srgbClr val="000000"/>
                </a:solidFill>
                <a:latin typeface="+mj-lt"/>
              </a:rPr>
              <a:t>g</a:t>
            </a:r>
            <a:r>
              <a:rPr lang="en-US" sz="1300" b="1" i="0" spc="0" baseline="0" dirty="0" err="1">
                <a:solidFill>
                  <a:srgbClr val="000000"/>
                </a:solidFill>
                <a:latin typeface="+mj-lt"/>
              </a:rPr>
              <a:t>p</a:t>
            </a:r>
            <a:r>
              <a:rPr lang="en-US" sz="1300" b="1" i="0" spc="-34" baseline="0" dirty="0" err="1">
                <a:solidFill>
                  <a:srgbClr val="000000"/>
                </a:solidFill>
                <a:latin typeface="+mj-lt"/>
              </a:rPr>
              <a:t>r</a:t>
            </a:r>
            <a:r>
              <a:rPr lang="en-US" sz="1300" b="1" i="0" spc="0" baseline="0" dirty="0" err="1">
                <a:solidFill>
                  <a:srgbClr val="000000"/>
                </a:solidFill>
                <a:latin typeface="+mj-lt"/>
              </a:rPr>
              <a:t>oceeding</a:t>
            </a:r>
            <a:r>
              <a:rPr lang="en-US" sz="1300" b="1" i="0" spc="1044" baseline="0" dirty="0" err="1">
                <a:solidFill>
                  <a:srgbClr val="000000"/>
                </a:solidFill>
                <a:latin typeface="+mj-lt"/>
              </a:rPr>
              <a:t>s</a:t>
            </a:r>
            <a:r>
              <a:rPr lang="en-US" sz="1300" b="1" i="0" spc="0" baseline="0" dirty="0" err="1">
                <a:solidFill>
                  <a:srgbClr val="000000"/>
                </a:solidFill>
                <a:latin typeface="+mj-lt"/>
              </a:rPr>
              <a:t>i</a:t>
            </a:r>
            <a:r>
              <a:rPr lang="en-US" sz="1300" b="1" i="0" spc="1055" baseline="0" dirty="0" err="1">
                <a:solidFill>
                  <a:srgbClr val="000000"/>
                </a:solidFill>
                <a:latin typeface="+mj-lt"/>
              </a:rPr>
              <a:t>n</a:t>
            </a:r>
            <a:r>
              <a:rPr lang="en-US" sz="1300" b="1" i="0" spc="-34" baseline="0" dirty="0" err="1">
                <a:solidFill>
                  <a:srgbClr val="000000"/>
                </a:solidFill>
                <a:latin typeface="+mj-lt"/>
              </a:rPr>
              <a:t>r</a:t>
            </a:r>
            <a:r>
              <a:rPr lang="en-US" sz="1300" b="1" i="0" spc="0" baseline="0" dirty="0" err="1">
                <a:solidFill>
                  <a:srgbClr val="000000"/>
                </a:solidFill>
                <a:latin typeface="+mj-lt"/>
              </a:rPr>
              <a:t>espec</a:t>
            </a:r>
            <a:r>
              <a:rPr lang="en-US" sz="1300" b="1" i="0" spc="1057" baseline="0" dirty="0" err="1">
                <a:solidFill>
                  <a:srgbClr val="000000"/>
                </a:solidFill>
                <a:latin typeface="+mj-lt"/>
              </a:rPr>
              <a:t>t</a:t>
            </a:r>
            <a:r>
              <a:rPr lang="en-US" sz="1300" b="1" i="0" spc="0" baseline="0" dirty="0" err="1">
                <a:solidFill>
                  <a:srgbClr val="000000"/>
                </a:solidFill>
                <a:latin typeface="+mj-lt"/>
              </a:rPr>
              <a:t>o</a:t>
            </a:r>
            <a:r>
              <a:rPr lang="en-US" sz="1300" b="1" i="0" spc="1055" baseline="0" dirty="0" err="1">
                <a:solidFill>
                  <a:srgbClr val="000000"/>
                </a:solidFill>
                <a:latin typeface="+mj-lt"/>
              </a:rPr>
              <a:t>f</a:t>
            </a:r>
            <a:r>
              <a:rPr lang="en-US" sz="1300" b="1" i="0" spc="0" baseline="0" dirty="0" err="1">
                <a:solidFill>
                  <a:srgbClr val="000000"/>
                </a:solidFill>
                <a:latin typeface="+mj-lt"/>
              </a:rPr>
              <a:t>benami</a:t>
            </a:r>
            <a:r>
              <a:rPr lang="en-US" sz="1300" b="1" i="0" spc="0" baseline="0" dirty="0">
                <a:solidFill>
                  <a:srgbClr val="000000"/>
                </a:solidFill>
                <a:latin typeface="+mj-lt"/>
              </a:rPr>
              <a:t> </a:t>
            </a:r>
            <a:r>
              <a:rPr lang="en-US" sz="1300" b="1" i="0" spc="0" baseline="0" dirty="0" err="1">
                <a:solidFill>
                  <a:srgbClr val="000000"/>
                </a:solidFill>
                <a:latin typeface="+mj-lt"/>
              </a:rPr>
              <a:t>p</a:t>
            </a:r>
            <a:r>
              <a:rPr lang="en-US" sz="1300" b="1" i="0" spc="-15" baseline="0" dirty="0" err="1">
                <a:solidFill>
                  <a:srgbClr val="000000"/>
                </a:solidFill>
                <a:latin typeface="+mj-lt"/>
              </a:rPr>
              <a:t>r</a:t>
            </a:r>
            <a:r>
              <a:rPr lang="en-US" sz="1300" b="1" i="0" spc="0" baseline="0" dirty="0" err="1">
                <a:solidFill>
                  <a:srgbClr val="000000"/>
                </a:solidFill>
                <a:latin typeface="+mj-lt"/>
              </a:rPr>
              <a:t>ope</a:t>
            </a:r>
            <a:r>
              <a:rPr lang="en-US" sz="1300" b="1" i="0" spc="-15" baseline="0" dirty="0" err="1">
                <a:solidFill>
                  <a:srgbClr val="000000"/>
                </a:solidFill>
                <a:latin typeface="+mj-lt"/>
              </a:rPr>
              <a:t>r</a:t>
            </a:r>
            <a:r>
              <a:rPr lang="en-US" sz="1300" b="1" i="0" spc="0" baseline="0" dirty="0" err="1">
                <a:solidFill>
                  <a:srgbClr val="000000"/>
                </a:solidFill>
                <a:latin typeface="+mj-lt"/>
              </a:rPr>
              <a:t>tie</a:t>
            </a:r>
            <a:r>
              <a:rPr lang="en-US" sz="1300" b="1" i="0" spc="457" baseline="0" dirty="0" err="1">
                <a:solidFill>
                  <a:srgbClr val="000000"/>
                </a:solidFill>
                <a:latin typeface="+mj-lt"/>
              </a:rPr>
              <a:t>s</a:t>
            </a:r>
            <a:r>
              <a:rPr lang="en-US" sz="1300" b="1" i="0" spc="0" baseline="0" dirty="0" err="1">
                <a:solidFill>
                  <a:srgbClr val="000000"/>
                </a:solidFill>
                <a:latin typeface="+mj-lt"/>
              </a:rPr>
              <a:t>i</a:t>
            </a:r>
            <a:r>
              <a:rPr lang="en-US" sz="1300" b="1" i="0" spc="413" baseline="0" dirty="0" err="1">
                <a:solidFill>
                  <a:srgbClr val="000000"/>
                </a:solidFill>
                <a:latin typeface="+mj-lt"/>
              </a:rPr>
              <a:t>n</a:t>
            </a:r>
            <a:r>
              <a:rPr lang="en-US" sz="1300" b="1" i="0" spc="0" baseline="0" dirty="0" err="1">
                <a:solidFill>
                  <a:srgbClr val="000000"/>
                </a:solidFill>
                <a:latin typeface="+mj-lt"/>
              </a:rPr>
              <a:t>financ</a:t>
            </a:r>
            <a:r>
              <a:rPr lang="en-US" sz="1300" b="1" i="0" spc="-17" baseline="0" dirty="0" err="1">
                <a:solidFill>
                  <a:srgbClr val="000000"/>
                </a:solidFill>
                <a:latin typeface="+mj-lt"/>
              </a:rPr>
              <a:t>i</a:t>
            </a:r>
            <a:r>
              <a:rPr lang="en-US" sz="1300" b="1" i="0" spc="0" baseline="0" dirty="0" err="1">
                <a:solidFill>
                  <a:srgbClr val="000000"/>
                </a:solidFill>
                <a:latin typeface="+mj-lt"/>
              </a:rPr>
              <a:t>a</a:t>
            </a:r>
            <a:r>
              <a:rPr lang="en-US" sz="1300" b="1" i="0" spc="442" baseline="0" dirty="0" err="1">
                <a:solidFill>
                  <a:srgbClr val="000000"/>
                </a:solidFill>
                <a:latin typeface="+mj-lt"/>
              </a:rPr>
              <a:t>l</a:t>
            </a:r>
            <a:r>
              <a:rPr lang="en-US" sz="1300" b="1" i="0" spc="-21" baseline="0" dirty="0" err="1">
                <a:solidFill>
                  <a:srgbClr val="000000"/>
                </a:solidFill>
                <a:latin typeface="+mj-lt"/>
              </a:rPr>
              <a:t>s</a:t>
            </a:r>
            <a:r>
              <a:rPr lang="en-US" sz="1300" b="1" i="0" spc="-26" baseline="0" dirty="0" err="1">
                <a:solidFill>
                  <a:srgbClr val="000000"/>
                </a:solidFill>
                <a:latin typeface="+mj-lt"/>
              </a:rPr>
              <a:t>t</a:t>
            </a:r>
            <a:r>
              <a:rPr lang="en-US" sz="1300" b="1" i="0" spc="-17" baseline="0" dirty="0" err="1">
                <a:solidFill>
                  <a:srgbClr val="000000"/>
                </a:solidFill>
                <a:latin typeface="+mj-lt"/>
              </a:rPr>
              <a:t>a</a:t>
            </a:r>
            <a:r>
              <a:rPr lang="en-US" sz="1300" b="1" i="0" spc="-26" baseline="0" dirty="0" err="1">
                <a:solidFill>
                  <a:srgbClr val="000000"/>
                </a:solidFill>
                <a:latin typeface="+mj-lt"/>
              </a:rPr>
              <a:t>t</a:t>
            </a:r>
            <a:r>
              <a:rPr lang="en-US" sz="1300" b="1" i="0" spc="0" baseline="0" dirty="0" err="1">
                <a:solidFill>
                  <a:srgbClr val="000000"/>
                </a:solidFill>
                <a:latin typeface="+mj-lt"/>
              </a:rPr>
              <a:t>em</a:t>
            </a:r>
            <a:r>
              <a:rPr lang="en-US" sz="1300" b="1" i="0" spc="-13" baseline="0" dirty="0" err="1">
                <a:solidFill>
                  <a:srgbClr val="000000"/>
                </a:solidFill>
                <a:latin typeface="+mj-lt"/>
              </a:rPr>
              <a:t>e</a:t>
            </a:r>
            <a:r>
              <a:rPr lang="en-US" sz="1300" b="1" i="0" spc="0" baseline="0" dirty="0" err="1">
                <a:solidFill>
                  <a:srgbClr val="000000"/>
                </a:solidFill>
                <a:latin typeface="+mj-lt"/>
              </a:rPr>
              <a:t>nts</a:t>
            </a:r>
            <a:endParaRPr kumimoji="0" lang="en-IN" sz="1300" b="1"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endParaRPr>
          </a:p>
        </p:txBody>
      </p:sp>
      <p:sp>
        <p:nvSpPr>
          <p:cNvPr id="6" name="Rectangle: Single Corner Snipped 5">
            <a:extLst>
              <a:ext uri="{FF2B5EF4-FFF2-40B4-BE49-F238E27FC236}">
                <a16:creationId xmlns:a16="http://schemas.microsoft.com/office/drawing/2014/main" id="{05D5CB0D-98A5-45F4-B288-17EC20ED8D52}"/>
              </a:ext>
            </a:extLst>
          </p:cNvPr>
          <p:cNvSpPr/>
          <p:nvPr/>
        </p:nvSpPr>
        <p:spPr>
          <a:xfrm>
            <a:off x="446405" y="986882"/>
            <a:ext cx="3644263" cy="354840"/>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3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Key considerations</a:t>
            </a:r>
          </a:p>
        </p:txBody>
      </p:sp>
    </p:spTree>
    <p:extLst>
      <p:ext uri="{BB962C8B-B14F-4D97-AF65-F5344CB8AC3E}">
        <p14:creationId xmlns:p14="http://schemas.microsoft.com/office/powerpoint/2010/main" val="3181637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reeform: Shape 21">
            <a:extLst>
              <a:ext uri="{FF2B5EF4-FFF2-40B4-BE49-F238E27FC236}">
                <a16:creationId xmlns:a16="http://schemas.microsoft.com/office/drawing/2014/main" id="{7E46156B-174F-405F-BF31-E86E843DC4B0}"/>
              </a:ext>
            </a:extLst>
          </p:cNvPr>
          <p:cNvSpPr/>
          <p:nvPr/>
        </p:nvSpPr>
        <p:spPr>
          <a:xfrm flipV="1">
            <a:off x="2113564" y="1678965"/>
            <a:ext cx="1352284"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 name="Title 1">
            <a:extLst>
              <a:ext uri="{FF2B5EF4-FFF2-40B4-BE49-F238E27FC236}">
                <a16:creationId xmlns:a16="http://schemas.microsoft.com/office/drawing/2014/main" id="{015D4087-F224-488F-A271-E8CA3AA6E146}"/>
              </a:ext>
            </a:extLst>
          </p:cNvPr>
          <p:cNvSpPr>
            <a:spLocks noGrp="1"/>
          </p:cNvSpPr>
          <p:nvPr>
            <p:ph type="title"/>
          </p:nvPr>
        </p:nvSpPr>
        <p:spPr/>
        <p:txBody>
          <a:bodyPr/>
          <a:lstStyle/>
          <a:p>
            <a:r>
              <a:rPr lang="en-IN" sz="2300" dirty="0"/>
              <a:t>Proceedings initiated/pending against company for holding Benami Property </a:t>
            </a:r>
          </a:p>
        </p:txBody>
      </p:sp>
      <p:sp>
        <p:nvSpPr>
          <p:cNvPr id="6" name="TextBox 5">
            <a:extLst>
              <a:ext uri="{FF2B5EF4-FFF2-40B4-BE49-F238E27FC236}">
                <a16:creationId xmlns:a16="http://schemas.microsoft.com/office/drawing/2014/main" id="{55550E6C-FCDA-4A65-831E-52905BA857EF}"/>
              </a:ext>
            </a:extLst>
          </p:cNvPr>
          <p:cNvSpPr txBox="1"/>
          <p:nvPr/>
        </p:nvSpPr>
        <p:spPr>
          <a:xfrm>
            <a:off x="3540516" y="1164805"/>
            <a:ext cx="7829853" cy="899523"/>
          </a:xfrm>
          <a:prstGeom prst="rect">
            <a:avLst/>
          </a:prstGeom>
          <a:noFill/>
          <a:ln>
            <a:solidFill>
              <a:schemeClr val="bg2">
                <a:lumMod val="50000"/>
                <a:lumOff val="50000"/>
              </a:schemeClr>
            </a:solidFill>
          </a:ln>
        </p:spPr>
        <p:txBody>
          <a:bodyPr wrap="square" lIns="144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New reporting in CARO on any proceedings that have been initiated or pending against the company for holding any Benami property </a:t>
            </a:r>
            <a:r>
              <a:rPr lang="en-IN" sz="1400" dirty="0">
                <a:cs typeface="Times New Roman" panose="02020603050405020304" pitchFamily="18" charset="0"/>
              </a:rPr>
              <a:t>as defined under the “Benami Transactions (Prohibitions) Act, 1988 and Rules thereunder (Act)</a:t>
            </a:r>
          </a:p>
        </p:txBody>
      </p:sp>
      <p:sp>
        <p:nvSpPr>
          <p:cNvPr id="7" name="TextBox 6">
            <a:extLst>
              <a:ext uri="{FF2B5EF4-FFF2-40B4-BE49-F238E27FC236}">
                <a16:creationId xmlns:a16="http://schemas.microsoft.com/office/drawing/2014/main" id="{C82BF25B-078B-4FE4-AF0F-7156C6885E55}"/>
              </a:ext>
            </a:extLst>
          </p:cNvPr>
          <p:cNvSpPr txBox="1"/>
          <p:nvPr/>
        </p:nvSpPr>
        <p:spPr>
          <a:xfrm>
            <a:off x="627396" y="2777417"/>
            <a:ext cx="1697454" cy="683264"/>
          </a:xfrm>
          <a:prstGeom prst="rect">
            <a:avLst/>
          </a:prstGeom>
          <a:noFill/>
        </p:spPr>
        <p:txBody>
          <a:bodyPr wrap="square" lIns="0" tIns="36576" rIns="0" bIns="0" rtlCol="0">
            <a:spAutoFit/>
          </a:bodyPr>
          <a:lstStyle/>
          <a:p>
            <a:pPr algn="ctr">
              <a:spcAft>
                <a:spcPts val="600"/>
              </a:spcAft>
              <a:buClr>
                <a:schemeClr val="accent2"/>
              </a:buClr>
              <a:buSzPct val="70000"/>
            </a:pPr>
            <a:r>
              <a:rPr lang="en-US" sz="1400" b="1" dirty="0">
                <a:latin typeface="EYInterstate" panose="02000503020000020004" pitchFamily="2" charset="0"/>
              </a:rPr>
              <a:t>Benami Property reporting Requirement</a:t>
            </a:r>
          </a:p>
        </p:txBody>
      </p:sp>
      <p:sp>
        <p:nvSpPr>
          <p:cNvPr id="8" name="Arc 7">
            <a:extLst>
              <a:ext uri="{FF2B5EF4-FFF2-40B4-BE49-F238E27FC236}">
                <a16:creationId xmlns:a16="http://schemas.microsoft.com/office/drawing/2014/main" id="{A6A2EC8C-DF15-48A4-9EB9-54ADD4A82FFF}"/>
              </a:ext>
            </a:extLst>
          </p:cNvPr>
          <p:cNvSpPr/>
          <p:nvPr/>
        </p:nvSpPr>
        <p:spPr>
          <a:xfrm>
            <a:off x="-264160" y="1398187"/>
            <a:ext cx="2942934" cy="2920373"/>
          </a:xfrm>
          <a:prstGeom prst="arc">
            <a:avLst>
              <a:gd name="adj1" fmla="val 16200000"/>
              <a:gd name="adj2" fmla="val 5386879"/>
            </a:avLst>
          </a:prstGeom>
          <a:ln w="12700">
            <a:solidFill>
              <a:schemeClr val="bg2">
                <a:lumMod val="50000"/>
                <a:lumOff val="5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sp>
        <p:nvSpPr>
          <p:cNvPr id="12" name="TextBox 11">
            <a:extLst>
              <a:ext uri="{FF2B5EF4-FFF2-40B4-BE49-F238E27FC236}">
                <a16:creationId xmlns:a16="http://schemas.microsoft.com/office/drawing/2014/main" id="{04A8B11F-2138-420F-BB87-00D28AFC9B3E}"/>
              </a:ext>
            </a:extLst>
          </p:cNvPr>
          <p:cNvSpPr txBox="1"/>
          <p:nvPr/>
        </p:nvSpPr>
        <p:spPr>
          <a:xfrm>
            <a:off x="3540516" y="3410986"/>
            <a:ext cx="7829853" cy="2811842"/>
          </a:xfrm>
          <a:prstGeom prst="rect">
            <a:avLst/>
          </a:prstGeom>
          <a:noFill/>
          <a:ln>
            <a:solidFill>
              <a:schemeClr val="bg2">
                <a:lumMod val="50000"/>
                <a:lumOff val="50000"/>
              </a:schemeClr>
            </a:solidFill>
          </a:ln>
        </p:spPr>
        <p:txBody>
          <a:bodyPr wrap="square" lIns="144000" tIns="72000" rIns="72000" bIns="72000" rtlCol="0">
            <a:spAutoFit/>
          </a:bodyPr>
          <a:lstStyle/>
          <a:p>
            <a:pPr>
              <a:lnSpc>
                <a:spcPct val="120000"/>
              </a:lnSpc>
              <a:spcAft>
                <a:spcPts val="400"/>
              </a:spcAft>
              <a:buClr>
                <a:srgbClr val="FFE600"/>
              </a:buClr>
              <a:buSzPct val="70000"/>
            </a:pPr>
            <a:r>
              <a:rPr lang="en-IN" sz="1400" dirty="0">
                <a:cs typeface="Times New Roman" panose="02020603050405020304" pitchFamily="18" charset="0"/>
              </a:rPr>
              <a:t>Benami Transactions (Prohibition) Act, 1988 defines a 'benami' transaction as any transaction in which property is transferred to one person for consideration paid by another person. A “benami property” means a property which is the subject matter of a benami transaction and also includes the proceeds from such property. </a:t>
            </a:r>
          </a:p>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Punishment for contravention in the Act</a:t>
            </a:r>
          </a:p>
          <a:p>
            <a:pPr>
              <a:lnSpc>
                <a:spcPct val="120000"/>
              </a:lnSpc>
              <a:spcAft>
                <a:spcPts val="400"/>
              </a:spcAft>
              <a:buClr>
                <a:srgbClr val="FFE600"/>
              </a:buClr>
              <a:buSzPct val="70000"/>
            </a:pPr>
            <a:r>
              <a:rPr lang="en-IN" sz="1400" dirty="0">
                <a:cs typeface="Times New Roman" panose="02020603050405020304" pitchFamily="18" charset="0"/>
              </a:rPr>
              <a:t>Where a company contravenes, then the Company itself AND every Person (including Director, manager, secretary, CEO etc.) who was responsible for such Transaction shall be deemed to be guilty of the contravention; and shall be liable to be proceeded against and punished accordingly. But if such person proves that such transaction was made without his/her knowledge then such a person would not be considered as guilty</a:t>
            </a:r>
          </a:p>
        </p:txBody>
      </p:sp>
      <p:sp>
        <p:nvSpPr>
          <p:cNvPr id="13" name="TextBox 12">
            <a:extLst>
              <a:ext uri="{FF2B5EF4-FFF2-40B4-BE49-F238E27FC236}">
                <a16:creationId xmlns:a16="http://schemas.microsoft.com/office/drawing/2014/main" id="{E304AB46-AB48-4298-A303-5AFACD2BD3BC}"/>
              </a:ext>
            </a:extLst>
          </p:cNvPr>
          <p:cNvSpPr txBox="1"/>
          <p:nvPr/>
        </p:nvSpPr>
        <p:spPr>
          <a:xfrm>
            <a:off x="3540516" y="2322427"/>
            <a:ext cx="7829853" cy="950820"/>
          </a:xfrm>
          <a:prstGeom prst="rect">
            <a:avLst/>
          </a:prstGeom>
          <a:noFill/>
          <a:ln>
            <a:solidFill>
              <a:schemeClr val="bg2">
                <a:lumMod val="50000"/>
                <a:lumOff val="50000"/>
              </a:schemeClr>
            </a:solidFill>
          </a:ln>
        </p:spPr>
        <p:txBody>
          <a:bodyPr wrap="square" lIns="144000" tIns="72000" rIns="72000" bIns="72000" rtlCol="0">
            <a:spAutoFit/>
          </a:bodyPr>
          <a:lstStyle/>
          <a:p>
            <a:pPr>
              <a:lnSpc>
                <a:spcPct val="120000"/>
              </a:lnSpc>
              <a:spcAft>
                <a:spcPts val="400"/>
              </a:spcAft>
              <a:buClr>
                <a:srgbClr val="FFE600"/>
              </a:buClr>
              <a:buSzPct val="70000"/>
            </a:pPr>
            <a:r>
              <a:rPr lang="en-IN" sz="1400" b="1" dirty="0">
                <a:latin typeface="EYInterstate" panose="02000503020000020004" pitchFamily="2" charset="0"/>
                <a:cs typeface="Times New Roman" panose="02020603050405020304" pitchFamily="18" charset="0"/>
              </a:rPr>
              <a:t>Appropriate disclosure</a:t>
            </a:r>
            <a:r>
              <a:rPr lang="en-IN" sz="1400" dirty="0">
                <a:latin typeface="EYInterstate" panose="02000503020000020004" pitchFamily="2" charset="0"/>
                <a:cs typeface="Times New Roman" panose="02020603050405020304" pitchFamily="18" charset="0"/>
              </a:rPr>
              <a:t> </a:t>
            </a:r>
          </a:p>
          <a:p>
            <a:pPr>
              <a:lnSpc>
                <a:spcPct val="120000"/>
              </a:lnSpc>
              <a:spcAft>
                <a:spcPts val="400"/>
              </a:spcAft>
              <a:buClr>
                <a:srgbClr val="FFE600"/>
              </a:buClr>
              <a:buSzPct val="70000"/>
            </a:pPr>
            <a:r>
              <a:rPr lang="en-IN" sz="1400" dirty="0">
                <a:cs typeface="Times New Roman" panose="02020603050405020304" pitchFamily="18" charset="0"/>
              </a:rPr>
              <a:t>Management should make appropriate disclosure in relation to any proceedings which have been initiated or pending against the company for holding any benami property</a:t>
            </a:r>
          </a:p>
        </p:txBody>
      </p:sp>
      <p:pic>
        <p:nvPicPr>
          <p:cNvPr id="21" name="Picture 20">
            <a:extLst>
              <a:ext uri="{FF2B5EF4-FFF2-40B4-BE49-F238E27FC236}">
                <a16:creationId xmlns:a16="http://schemas.microsoft.com/office/drawing/2014/main" id="{5282DE05-362E-45BE-A821-A507BA9FD9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6367" y="1884669"/>
            <a:ext cx="999515" cy="785878"/>
          </a:xfrm>
          <a:prstGeom prst="rect">
            <a:avLst/>
          </a:prstGeom>
        </p:spPr>
      </p:pic>
      <p:sp>
        <p:nvSpPr>
          <p:cNvPr id="15" name="Oval 14">
            <a:extLst>
              <a:ext uri="{FF2B5EF4-FFF2-40B4-BE49-F238E27FC236}">
                <a16:creationId xmlns:a16="http://schemas.microsoft.com/office/drawing/2014/main" id="{56511D94-ED8A-41AD-B647-E4939408209E}"/>
              </a:ext>
            </a:extLst>
          </p:cNvPr>
          <p:cNvSpPr/>
          <p:nvPr/>
        </p:nvSpPr>
        <p:spPr>
          <a:xfrm>
            <a:off x="3391183" y="1652350"/>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35" name="Oval 34">
            <a:extLst>
              <a:ext uri="{FF2B5EF4-FFF2-40B4-BE49-F238E27FC236}">
                <a16:creationId xmlns:a16="http://schemas.microsoft.com/office/drawing/2014/main" id="{FC75E3CC-9AC9-4888-B339-312D703D017B}"/>
              </a:ext>
            </a:extLst>
          </p:cNvPr>
          <p:cNvSpPr/>
          <p:nvPr/>
        </p:nvSpPr>
        <p:spPr>
          <a:xfrm>
            <a:off x="3377592" y="4034708"/>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cxnSp>
        <p:nvCxnSpPr>
          <p:cNvPr id="16" name="Straight Connector 15">
            <a:extLst>
              <a:ext uri="{FF2B5EF4-FFF2-40B4-BE49-F238E27FC236}">
                <a16:creationId xmlns:a16="http://schemas.microsoft.com/office/drawing/2014/main" id="{F31E1FD6-5949-4E28-A7EF-9EE7793C6057}"/>
              </a:ext>
            </a:extLst>
          </p:cNvPr>
          <p:cNvCxnSpPr>
            <a:cxnSpLocks/>
            <a:endCxn id="17" idx="2"/>
          </p:cNvCxnSpPr>
          <p:nvPr/>
        </p:nvCxnSpPr>
        <p:spPr>
          <a:xfrm>
            <a:off x="2701452" y="2784739"/>
            <a:ext cx="689733" cy="0"/>
          </a:xfrm>
          <a:prstGeom prst="line">
            <a:avLst/>
          </a:prstGeom>
          <a:ln>
            <a:tailEnd type="none"/>
          </a:ln>
        </p:spPr>
        <p:style>
          <a:lnRef idx="1">
            <a:schemeClr val="dk1"/>
          </a:lnRef>
          <a:fillRef idx="0">
            <a:schemeClr val="dk1"/>
          </a:fillRef>
          <a:effectRef idx="0">
            <a:schemeClr val="dk1"/>
          </a:effectRef>
          <a:fontRef idx="minor">
            <a:schemeClr val="tx1"/>
          </a:fontRef>
        </p:style>
      </p:cxnSp>
      <p:sp>
        <p:nvSpPr>
          <p:cNvPr id="17" name="Oval 16">
            <a:extLst>
              <a:ext uri="{FF2B5EF4-FFF2-40B4-BE49-F238E27FC236}">
                <a16:creationId xmlns:a16="http://schemas.microsoft.com/office/drawing/2014/main" id="{693EEE87-8E0E-4A29-BA9F-54EA27E613A3}"/>
              </a:ext>
            </a:extLst>
          </p:cNvPr>
          <p:cNvSpPr/>
          <p:nvPr/>
        </p:nvSpPr>
        <p:spPr>
          <a:xfrm>
            <a:off x="3391183" y="2710074"/>
            <a:ext cx="149330" cy="149330"/>
          </a:xfrm>
          <a:prstGeom prst="ellips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18" name="Freeform: Shape 17">
            <a:extLst>
              <a:ext uri="{FF2B5EF4-FFF2-40B4-BE49-F238E27FC236}">
                <a16:creationId xmlns:a16="http://schemas.microsoft.com/office/drawing/2014/main" id="{50AAD6CD-39CA-4360-9255-ED7BAAB75C02}"/>
              </a:ext>
            </a:extLst>
          </p:cNvPr>
          <p:cNvSpPr/>
          <p:nvPr/>
        </p:nvSpPr>
        <p:spPr>
          <a:xfrm flipV="1">
            <a:off x="2025308" y="4078494"/>
            <a:ext cx="1352284" cy="45719"/>
          </a:xfrm>
          <a:custGeom>
            <a:avLst/>
            <a:gdLst>
              <a:gd name="connsiteX0" fmla="*/ 0 w 879676"/>
              <a:gd name="connsiteY0" fmla="*/ 555585 h 555585"/>
              <a:gd name="connsiteX1" fmla="*/ 0 w 879676"/>
              <a:gd name="connsiteY1" fmla="*/ 0 h 555585"/>
              <a:gd name="connsiteX2" fmla="*/ 879676 w 879676"/>
              <a:gd name="connsiteY2" fmla="*/ 0 h 555585"/>
            </a:gdLst>
            <a:ahLst/>
            <a:cxnLst>
              <a:cxn ang="0">
                <a:pos x="connsiteX0" y="connsiteY0"/>
              </a:cxn>
              <a:cxn ang="0">
                <a:pos x="connsiteX1" y="connsiteY1"/>
              </a:cxn>
              <a:cxn ang="0">
                <a:pos x="connsiteX2" y="connsiteY2"/>
              </a:cxn>
            </a:cxnLst>
            <a:rect l="l" t="t" r="r" b="b"/>
            <a:pathLst>
              <a:path w="879676" h="555585">
                <a:moveTo>
                  <a:pt x="0" y="555585"/>
                </a:moveTo>
                <a:lnTo>
                  <a:pt x="0" y="0"/>
                </a:lnTo>
                <a:lnTo>
                  <a:pt x="879676" y="0"/>
                </a:lnTo>
              </a:path>
            </a:pathLst>
          </a:custGeom>
          <a:noFill/>
          <a:ln w="9525">
            <a:solidFill>
              <a:schemeClr val="bg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7984207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Physical verification of inventories</a:t>
            </a:r>
          </a:p>
        </p:txBody>
      </p:sp>
      <p:sp>
        <p:nvSpPr>
          <p:cNvPr id="5" name="TextBox 4">
            <a:extLst>
              <a:ext uri="{FF2B5EF4-FFF2-40B4-BE49-F238E27FC236}">
                <a16:creationId xmlns:a16="http://schemas.microsoft.com/office/drawing/2014/main" id="{F510DACA-2488-4C53-87D2-034A22B3EEBC}"/>
              </a:ext>
            </a:extLst>
          </p:cNvPr>
          <p:cNvSpPr txBox="1"/>
          <p:nvPr/>
        </p:nvSpPr>
        <p:spPr>
          <a:xfrm>
            <a:off x="609917" y="2434061"/>
            <a:ext cx="10972799" cy="3741707"/>
          </a:xfrm>
          <a:prstGeom prst="rect">
            <a:avLst/>
          </a:prstGeom>
          <a:noFill/>
          <a:ln>
            <a:solidFill>
              <a:schemeClr val="bg1">
                <a:lumMod val="75000"/>
              </a:schemeClr>
            </a:solidFill>
          </a:ln>
        </p:spPr>
        <p:txBody>
          <a:bodyPr wrap="square" lIns="72000" tIns="108000" rIns="72000" bIns="72000" rtlCol="0">
            <a:spAutoFit/>
          </a:bodyPr>
          <a:lstStyle/>
          <a:p>
            <a:pPr marR="0" lvl="0" algn="l" defTabSz="914400" rtl="0" eaLnBrk="1" fontAlgn="auto" latinLnBrk="0" hangingPunct="1">
              <a:spcAft>
                <a:spcPts val="400"/>
              </a:spcAft>
              <a:buClr>
                <a:srgbClr val="FFE600"/>
              </a:buClr>
              <a:buSzPct val="70000"/>
              <a:tabLst/>
              <a:defRPr/>
            </a:pPr>
            <a:r>
              <a:rPr kumimoji="0" lang="en-IN" sz="13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Additional reporting on coverage and procedure followed. Management to conduct physical verification of inventories</a:t>
            </a:r>
            <a:r>
              <a:rPr lang="en-IN" sz="1300" dirty="0">
                <a:solidFill>
                  <a:schemeClr val="bg2"/>
                </a:solidFill>
                <a:latin typeface="EYInterstate Light" panose="02000506000000020004" pitchFamily="2" charset="0"/>
              </a:rPr>
              <a:t>. </a:t>
            </a:r>
            <a:r>
              <a:rPr kumimoji="0" lang="en-IN" sz="13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Auditor expected to examine methods, procedures and the coverage:</a:t>
            </a:r>
          </a:p>
          <a:p>
            <a:pPr marL="285750" indent="-285750">
              <a:spcAft>
                <a:spcPts val="400"/>
              </a:spcAft>
              <a:buClr>
                <a:srgbClr val="FFE600"/>
              </a:buClr>
              <a:buSzPct val="70000"/>
              <a:buFont typeface="Arial" pitchFamily="34" charset="0"/>
              <a:buChar char="►"/>
              <a:defRPr/>
            </a:pPr>
            <a:r>
              <a:rPr kumimoji="0" lang="en-IN" sz="13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Periodicity of verification depends upon the nature of inventories, location and the feasibility of conducting a verification</a:t>
            </a:r>
          </a:p>
          <a:p>
            <a:pPr marL="285750" indent="-285750">
              <a:spcAft>
                <a:spcPts val="400"/>
              </a:spcAft>
              <a:buClr>
                <a:srgbClr val="FFE600"/>
              </a:buClr>
              <a:buSzPct val="70000"/>
              <a:buFont typeface="Arial" pitchFamily="34" charset="0"/>
              <a:buChar char="►"/>
              <a:defRPr/>
            </a:pPr>
            <a:r>
              <a:rPr kumimoji="0" lang="en-IN" sz="13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Coverage and procedure will normally not be appropriate if it is not reasonable and adequate in relation to the size of the company and nature of its business</a:t>
            </a:r>
          </a:p>
          <a:p>
            <a:pPr marL="285750" indent="-285750">
              <a:spcAft>
                <a:spcPts val="400"/>
              </a:spcAft>
              <a:buClr>
                <a:srgbClr val="FFE600"/>
              </a:buClr>
              <a:buSzPct val="70000"/>
              <a:buFont typeface="Arial" pitchFamily="34" charset="0"/>
              <a:buChar char="►"/>
              <a:defRPr/>
            </a:pPr>
            <a:endParaRPr lang="en-IN" sz="1300" dirty="0">
              <a:solidFill>
                <a:schemeClr val="bg2"/>
              </a:solidFill>
              <a:latin typeface="EYInterstate Light" panose="02000506000000020004" pitchFamily="2" charset="0"/>
            </a:endParaRPr>
          </a:p>
          <a:p>
            <a:pPr marR="0" lvl="0" algn="l" defTabSz="914400" rtl="0" eaLnBrk="1" fontAlgn="auto" latinLnBrk="0" hangingPunct="1">
              <a:spcBef>
                <a:spcPts val="0"/>
              </a:spcBef>
              <a:spcAft>
                <a:spcPts val="400"/>
              </a:spcAft>
              <a:buClr>
                <a:srgbClr val="FFE600"/>
              </a:buClr>
              <a:buSzPct val="70000"/>
              <a:tabLst/>
              <a:defRPr/>
            </a:pPr>
            <a:r>
              <a:rPr kumimoji="0" lang="en-IN" sz="1300" b="0" i="1"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Only in cases where discrepancy of 10% or more arises in value, for any class of inventory, the auditor has to report the fact and also report whether they have been properly dealt with in the books of account. For the purpose of reporting under this clause, materiality threshold as may be applicable for the auditee is not relevant</a:t>
            </a:r>
          </a:p>
          <a:p>
            <a:pPr marR="0" lvl="0" algn="l" defTabSz="914400" rtl="0" eaLnBrk="1" fontAlgn="auto" latinLnBrk="0" hangingPunct="1">
              <a:spcBef>
                <a:spcPts val="0"/>
              </a:spcBef>
              <a:spcAft>
                <a:spcPts val="400"/>
              </a:spcAft>
              <a:buClr>
                <a:srgbClr val="FFE600"/>
              </a:buClr>
              <a:buSzPct val="70000"/>
              <a:tabLst/>
              <a:defRPr/>
            </a:pPr>
            <a:endParaRPr lang="en-IN" sz="1300" i="1" dirty="0">
              <a:solidFill>
                <a:srgbClr val="2E2E38"/>
              </a:solidFill>
              <a:latin typeface="EYInterstate Light" panose="02000506000000020004" pitchFamily="2" charset="0"/>
            </a:endParaRPr>
          </a:p>
          <a:p>
            <a:pPr marR="0" lvl="0" algn="l" defTabSz="914400" rtl="0" eaLnBrk="1" fontAlgn="auto" latinLnBrk="0" hangingPunct="1">
              <a:buClr>
                <a:srgbClr val="FFE600"/>
              </a:buClr>
              <a:buSzPct val="70000"/>
              <a:tabLst/>
              <a:defRPr/>
            </a:pPr>
            <a:r>
              <a:rPr lang="en-IN" sz="1300" i="1" dirty="0">
                <a:solidFill>
                  <a:srgbClr val="2E2E38"/>
                </a:solidFill>
                <a:latin typeface="EYInterstate Light" panose="02000506000000020004" pitchFamily="2" charset="0"/>
              </a:rPr>
              <a:t>Whether auditor is required to report following for a class of inventory:</a:t>
            </a:r>
          </a:p>
          <a:p>
            <a:pPr indent="-263525">
              <a:buClr>
                <a:srgbClr val="FFE600"/>
              </a:buClr>
              <a:buSzPct val="70000"/>
              <a:buFont typeface="Arial" pitchFamily="34" charset="0"/>
              <a:buChar char="►"/>
              <a:defRPr/>
            </a:pPr>
            <a:r>
              <a:rPr lang="en-IN" sz="1300" i="1" dirty="0">
                <a:solidFill>
                  <a:srgbClr val="2E2E38"/>
                </a:solidFill>
                <a:latin typeface="EYInterstate Light" panose="02000506000000020004" pitchFamily="2" charset="0"/>
              </a:rPr>
              <a:t>Scenario 1: Discrepancies more than 10% in value but less than 10% in quantity – Reporting triggered</a:t>
            </a:r>
          </a:p>
          <a:p>
            <a:pPr indent="-263525">
              <a:buClr>
                <a:srgbClr val="FFE600"/>
              </a:buClr>
              <a:buSzPct val="70000"/>
              <a:buFont typeface="Arial" pitchFamily="34" charset="0"/>
              <a:buChar char="►"/>
              <a:defRPr/>
            </a:pPr>
            <a:r>
              <a:rPr lang="en-IN" sz="1300" i="1" dirty="0">
                <a:solidFill>
                  <a:srgbClr val="2E2E38"/>
                </a:solidFill>
                <a:latin typeface="EYInterstate Light" panose="02000506000000020004" pitchFamily="2" charset="0"/>
              </a:rPr>
              <a:t>Scenario 2: Discrepancies less than 10% in value but more than 10% in quantity – No reporting triggered</a:t>
            </a:r>
          </a:p>
          <a:p>
            <a:pPr indent="-263525">
              <a:buClr>
                <a:srgbClr val="FFE600"/>
              </a:buClr>
              <a:buSzPct val="70000"/>
              <a:buFont typeface="Arial" pitchFamily="34" charset="0"/>
              <a:buChar char="►"/>
              <a:defRPr/>
            </a:pPr>
            <a:endParaRPr lang="en-IN" sz="1300" i="1" dirty="0">
              <a:solidFill>
                <a:srgbClr val="2E2E38"/>
              </a:solidFill>
              <a:latin typeface="EYInterstate Light" panose="02000506000000020004" pitchFamily="2" charset="0"/>
            </a:endParaRPr>
          </a:p>
          <a:p>
            <a:pPr>
              <a:buClr>
                <a:srgbClr val="FFE600"/>
              </a:buClr>
              <a:buSzPct val="70000"/>
              <a:defRPr/>
            </a:pPr>
            <a:r>
              <a:rPr lang="en-IN" sz="1300" i="1" dirty="0">
                <a:solidFill>
                  <a:srgbClr val="2E2E38"/>
                </a:solidFill>
                <a:latin typeface="EYInterstate Light" panose="02000506000000020004" pitchFamily="2" charset="0"/>
              </a:rPr>
              <a:t>Discrepancy of 10% or more to be assessed for each class of inventory separately</a:t>
            </a:r>
          </a:p>
          <a:p>
            <a:pPr marL="285750" indent="-285750">
              <a:spcAft>
                <a:spcPts val="400"/>
              </a:spcAft>
              <a:buClr>
                <a:srgbClr val="FFE600"/>
              </a:buClr>
              <a:buSzPct val="70000"/>
              <a:buFont typeface="Arial" pitchFamily="34" charset="0"/>
              <a:buChar char="►"/>
              <a:defRPr/>
            </a:pPr>
            <a:endParaRPr kumimoji="0" lang="en-IN" sz="13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endParaRPr>
          </a:p>
        </p:txBody>
      </p:sp>
      <p:sp>
        <p:nvSpPr>
          <p:cNvPr id="6" name="Rectangle: Single Corner Snipped 5">
            <a:extLst>
              <a:ext uri="{FF2B5EF4-FFF2-40B4-BE49-F238E27FC236}">
                <a16:creationId xmlns:a16="http://schemas.microsoft.com/office/drawing/2014/main" id="{05D5CB0D-98A5-45F4-B288-17EC20ED8D52}"/>
              </a:ext>
            </a:extLst>
          </p:cNvPr>
          <p:cNvSpPr/>
          <p:nvPr/>
        </p:nvSpPr>
        <p:spPr>
          <a:xfrm>
            <a:off x="609916" y="2079222"/>
            <a:ext cx="3644263" cy="354840"/>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Key considerations</a:t>
            </a:r>
          </a:p>
        </p:txBody>
      </p:sp>
      <p:sp>
        <p:nvSpPr>
          <p:cNvPr id="12" name="Rectangle 11">
            <a:extLst>
              <a:ext uri="{FF2B5EF4-FFF2-40B4-BE49-F238E27FC236}">
                <a16:creationId xmlns:a16="http://schemas.microsoft.com/office/drawing/2014/main" id="{1AA01819-F527-4218-85DC-83D678AF72DB}"/>
              </a:ext>
            </a:extLst>
          </p:cNvPr>
          <p:cNvSpPr/>
          <p:nvPr/>
        </p:nvSpPr>
        <p:spPr>
          <a:xfrm>
            <a:off x="609916" y="1012336"/>
            <a:ext cx="10978517" cy="967422"/>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R="0" lvl="0" algn="l" defTabSz="914400" rtl="0" eaLnBrk="1" fontAlgn="auto" latinLnBrk="0" hangingPunct="1">
              <a:lnSpc>
                <a:spcPct val="100000"/>
              </a:lnSpc>
              <a:buClr>
                <a:srgbClr val="FFE600"/>
              </a:buClr>
              <a:buSzPct val="70000"/>
              <a:tabLst/>
              <a:defRPr/>
            </a:pPr>
            <a:r>
              <a:rPr kumimoji="0" lang="en-IN" sz="1300" b="0"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Whether physical verification of inventory has been conducted at reasonable intervals by the management and </a:t>
            </a:r>
          </a:p>
          <a:p>
            <a:pPr marL="263525" marR="0" lvl="0" indent="-263525" algn="l" defTabSz="914400" rtl="0" eaLnBrk="1" fontAlgn="auto" latinLnBrk="0" hangingPunct="1">
              <a:lnSpc>
                <a:spcPct val="100000"/>
              </a:lnSpc>
              <a:buClr>
                <a:srgbClr val="FFE600"/>
              </a:buClr>
              <a:buSzPct val="70000"/>
              <a:buFont typeface="Arial" pitchFamily="34" charset="0"/>
              <a:buChar char="►"/>
              <a:tabLst/>
              <a:defRPr/>
            </a:pPr>
            <a:r>
              <a:rPr kumimoji="0" lang="en-IN" sz="1300" b="1"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Whether, in the opinion of the auditor, the coverage and procedure of such verification by the management is appropriate;</a:t>
            </a:r>
          </a:p>
          <a:p>
            <a:pPr marL="263525" marR="0" lvl="0" indent="-263525" algn="l" defTabSz="914400" rtl="0" eaLnBrk="1" fontAlgn="auto" latinLnBrk="0" hangingPunct="1">
              <a:lnSpc>
                <a:spcPct val="100000"/>
              </a:lnSpc>
              <a:buClr>
                <a:srgbClr val="FFE600"/>
              </a:buClr>
              <a:buSzPct val="70000"/>
              <a:buFont typeface="Arial" pitchFamily="34" charset="0"/>
              <a:buChar char="►"/>
              <a:tabLst/>
              <a:defRPr/>
            </a:pPr>
            <a:r>
              <a:rPr kumimoji="0" lang="en-IN" sz="1300" b="0"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Whether </a:t>
            </a:r>
            <a:r>
              <a:rPr kumimoji="0" lang="en-IN" sz="1300" b="1"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any discrepancies of 10% or more in the aggregate for each class of inventory</a:t>
            </a:r>
            <a:r>
              <a:rPr kumimoji="0" lang="en-IN" sz="1300" b="0"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 were noticed and if so, whether they have been properly dealt with in the books of account;</a:t>
            </a:r>
          </a:p>
        </p:txBody>
      </p:sp>
    </p:spTree>
    <p:extLst>
      <p:ext uri="{BB962C8B-B14F-4D97-AF65-F5344CB8AC3E}">
        <p14:creationId xmlns:p14="http://schemas.microsoft.com/office/powerpoint/2010/main" val="6103594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a:xfrm>
            <a:off x="724536" y="224240"/>
            <a:ext cx="10978515" cy="590880"/>
          </a:xfrm>
        </p:spPr>
        <p:txBody>
          <a:bodyPr/>
          <a:lstStyle/>
          <a:p>
            <a:r>
              <a:rPr lang="en-IN" dirty="0"/>
              <a:t>Working capital limits</a:t>
            </a:r>
            <a:br>
              <a:rPr lang="en-IN" dirty="0"/>
            </a:br>
            <a:br>
              <a:rPr kumimoji="0" lang="en-IN" sz="2400" b="1" i="1"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br>
            <a:endParaRPr lang="en-IN" dirty="0"/>
          </a:p>
        </p:txBody>
      </p:sp>
      <p:sp>
        <p:nvSpPr>
          <p:cNvPr id="5" name="TextBox 4">
            <a:extLst>
              <a:ext uri="{FF2B5EF4-FFF2-40B4-BE49-F238E27FC236}">
                <a16:creationId xmlns:a16="http://schemas.microsoft.com/office/drawing/2014/main" id="{F510DACA-2488-4C53-87D2-034A22B3EEBC}"/>
              </a:ext>
            </a:extLst>
          </p:cNvPr>
          <p:cNvSpPr txBox="1"/>
          <p:nvPr/>
        </p:nvSpPr>
        <p:spPr>
          <a:xfrm>
            <a:off x="556897" y="2644382"/>
            <a:ext cx="11319151" cy="3435982"/>
          </a:xfrm>
          <a:prstGeom prst="rect">
            <a:avLst/>
          </a:prstGeom>
          <a:noFill/>
          <a:ln>
            <a:solidFill>
              <a:schemeClr val="bg1">
                <a:lumMod val="75000"/>
              </a:schemeClr>
            </a:solidFill>
          </a:ln>
        </p:spPr>
        <p:txBody>
          <a:bodyPr wrap="square" lIns="72000" tIns="108000" rIns="72000" bIns="72000" rtlCol="0">
            <a:spAutoFit/>
          </a:bodyPr>
          <a:lstStyle/>
          <a:p>
            <a:pPr marL="263525" marR="0" lvl="0" indent="-263525" algn="l" defTabSz="914400" rtl="0" eaLnBrk="1" fontAlgn="auto" latinLnBrk="0" hangingPunct="1">
              <a:lnSpc>
                <a:spcPct val="130000"/>
              </a:lnSpc>
              <a:spcBef>
                <a:spcPts val="0"/>
              </a:spcBef>
              <a:spcAft>
                <a:spcPts val="4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rgbClr val="2E2E38"/>
                </a:solidFill>
                <a:effectLst/>
                <a:uLnTx/>
                <a:uFillTx/>
                <a:cs typeface="Arial" panose="020B0604020202020204" pitchFamily="34" charset="0"/>
              </a:rPr>
              <a:t>Difference between disclosure under Schedule III and CARO (Schedule III disclosure for the management are wider): </a:t>
            </a:r>
          </a:p>
          <a:p>
            <a:pPr marL="531813" marR="0" lvl="1" indent="-265113" algn="l" defTabSz="914400" rtl="0" eaLnBrk="1" fontAlgn="auto" latinLnBrk="0" hangingPunct="1">
              <a:lnSpc>
                <a:spcPct val="130000"/>
              </a:lnSpc>
              <a:spcBef>
                <a:spcPts val="0"/>
              </a:spcBef>
              <a:spcAft>
                <a:spcPts val="4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rgbClr val="2E2E38"/>
                </a:solidFill>
                <a:effectLst/>
                <a:uLnTx/>
                <a:uFillTx/>
                <a:cs typeface="Arial" panose="020B0604020202020204" pitchFamily="34" charset="0"/>
              </a:rPr>
              <a:t>Working capital (Schedule III – any borrowing)</a:t>
            </a:r>
          </a:p>
          <a:p>
            <a:pPr marL="531813" marR="0" lvl="1" indent="-265113" algn="l" defTabSz="914400" rtl="0" eaLnBrk="1" fontAlgn="auto" latinLnBrk="0" hangingPunct="1">
              <a:lnSpc>
                <a:spcPct val="130000"/>
              </a:lnSpc>
              <a:spcBef>
                <a:spcPts val="0"/>
              </a:spcBef>
              <a:spcAft>
                <a:spcPts val="4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rgbClr val="2E2E38"/>
                </a:solidFill>
                <a:effectLst/>
                <a:uLnTx/>
                <a:uFillTx/>
                <a:cs typeface="Arial" panose="020B0604020202020204" pitchFamily="34" charset="0"/>
              </a:rPr>
              <a:t>Exceeding Rs 5 crores (Schedule III – no limit) </a:t>
            </a:r>
          </a:p>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chemeClr val="bg2"/>
                </a:solidFill>
                <a:effectLst/>
                <a:uLnTx/>
                <a:uFillTx/>
                <a:ea typeface="+mn-ea"/>
                <a:cs typeface="+mn-cs"/>
              </a:rPr>
              <a:t>Assess that disclosure has been made if the company has borrowings ‘during any point of time of the year’ from banks or FI on the basis of security of current assets</a:t>
            </a:r>
          </a:p>
          <a:p>
            <a:pPr marL="531813" marR="0" lvl="1" indent="-265113" algn="l" defTabSz="914400" rtl="0" eaLnBrk="1" fontAlgn="auto" latinLnBrk="0" hangingPunct="1">
              <a:spcBef>
                <a:spcPts val="0"/>
              </a:spcBef>
              <a:spcAft>
                <a:spcPts val="4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chemeClr val="bg2"/>
                </a:solidFill>
                <a:effectLst/>
                <a:uLnTx/>
                <a:uFillTx/>
                <a:ea typeface="+mn-ea"/>
                <a:cs typeface="+mn-cs"/>
              </a:rPr>
              <a:t>Covers funds based and non fund based credit facilities</a:t>
            </a:r>
          </a:p>
          <a:p>
            <a:pPr marL="531813" marR="0" lvl="1" indent="-265113" algn="l" defTabSz="914400" rtl="0" eaLnBrk="1" fontAlgn="auto" latinLnBrk="0" hangingPunct="1">
              <a:spcBef>
                <a:spcPts val="0"/>
              </a:spcBef>
              <a:spcAft>
                <a:spcPts val="4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chemeClr val="bg2"/>
                </a:solidFill>
                <a:effectLst/>
                <a:uLnTx/>
                <a:uFillTx/>
                <a:ea typeface="+mn-ea"/>
                <a:cs typeface="+mn-cs"/>
              </a:rPr>
              <a:t>No disclosure required for limits sanctioned on the basis of assets other than current assets</a:t>
            </a:r>
          </a:p>
          <a:p>
            <a:pPr marL="531813" marR="0" lvl="1" indent="-265113" algn="l" defTabSz="914400" rtl="0" eaLnBrk="1" fontAlgn="auto" latinLnBrk="0" hangingPunct="1">
              <a:spcBef>
                <a:spcPts val="0"/>
              </a:spcBef>
              <a:spcAft>
                <a:spcPts val="4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chemeClr val="bg2"/>
                </a:solidFill>
                <a:effectLst/>
                <a:uLnTx/>
                <a:uFillTx/>
                <a:ea typeface="+mn-ea"/>
                <a:cs typeface="+mn-cs"/>
              </a:rPr>
              <a:t>Disclosure required where borrowings have been availed based on security of current assets of other Group entities</a:t>
            </a:r>
          </a:p>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chemeClr val="bg2"/>
                </a:solidFill>
                <a:effectLst/>
                <a:uLnTx/>
                <a:uFillTx/>
                <a:ea typeface="+mn-ea"/>
                <a:cs typeface="+mn-cs"/>
              </a:rPr>
              <a:t>Fresh sanction as well as limits renewed or due for renewal during the reporting period should be considered in determining the sanctioned amount</a:t>
            </a:r>
          </a:p>
          <a:p>
            <a:pPr marL="263525" marR="0" lvl="0" indent="-263525" algn="l" defTabSz="914400" rtl="0" eaLnBrk="1" fontAlgn="auto" latinLnBrk="0" hangingPunct="1">
              <a:lnSpc>
                <a:spcPct val="130000"/>
              </a:lnSpc>
              <a:spcBef>
                <a:spcPts val="0"/>
              </a:spcBef>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rgbClr val="2E2E38"/>
                </a:solidFill>
                <a:effectLst/>
                <a:uLnTx/>
                <a:uFillTx/>
                <a:cs typeface="Arial" panose="020B0604020202020204" pitchFamily="34" charset="0"/>
              </a:rPr>
              <a:t>Ensure that disclosure is confined to the quarterly returns/ statements (e.g.. ageing analysis) even if monthly statements are submitted</a:t>
            </a:r>
          </a:p>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endPar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endParaRPr>
          </a:p>
        </p:txBody>
      </p:sp>
      <p:sp>
        <p:nvSpPr>
          <p:cNvPr id="12" name="Rectangle 11">
            <a:extLst>
              <a:ext uri="{FF2B5EF4-FFF2-40B4-BE49-F238E27FC236}">
                <a16:creationId xmlns:a16="http://schemas.microsoft.com/office/drawing/2014/main" id="{1AA01819-F527-4218-85DC-83D678AF72DB}"/>
              </a:ext>
            </a:extLst>
          </p:cNvPr>
          <p:cNvSpPr/>
          <p:nvPr/>
        </p:nvSpPr>
        <p:spPr>
          <a:xfrm>
            <a:off x="556897" y="1127465"/>
            <a:ext cx="11319151" cy="1027153"/>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85750" marR="0" lvl="0" indent="-285750" algn="l" defTabSz="914400" rtl="0" eaLnBrk="1" fontAlgn="auto" latinLnBrk="0" hangingPunct="1">
              <a:lnSpc>
                <a:spcPct val="100000"/>
              </a:lnSpc>
              <a:spcBef>
                <a:spcPts val="0"/>
              </a:spcBef>
              <a:spcAft>
                <a:spcPts val="600"/>
              </a:spcAft>
              <a:buClr>
                <a:srgbClr val="FFE600"/>
              </a:buClr>
              <a:buSzPct val="70000"/>
              <a:buFont typeface="Arial" panose="020B0604020202020204" pitchFamily="34" charset="0"/>
              <a:buChar char="►"/>
              <a:tabLst/>
              <a:defRPr/>
            </a:pPr>
            <a:r>
              <a:rPr kumimoji="0" lang="en-IN" sz="1300" b="0"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Whether during any point of time of the year, the company has been sanctioned working capital limits in excess of INR 5 crore, in aggregate, from banks or FIs on the basis of security of current assets; </a:t>
            </a:r>
          </a:p>
          <a:p>
            <a:pPr marL="285750" marR="0" lvl="0" indent="-285750" algn="l" defTabSz="914400" rtl="0" eaLnBrk="1" fontAlgn="auto" latinLnBrk="0" hangingPunct="1">
              <a:lnSpc>
                <a:spcPct val="100000"/>
              </a:lnSpc>
              <a:spcBef>
                <a:spcPts val="0"/>
              </a:spcBef>
              <a:spcAft>
                <a:spcPts val="600"/>
              </a:spcAft>
              <a:buClr>
                <a:srgbClr val="FFE600"/>
              </a:buClr>
              <a:buSzPct val="70000"/>
              <a:buFont typeface="Arial" panose="020B0604020202020204" pitchFamily="34" charset="0"/>
              <a:buChar char="►"/>
              <a:tabLst/>
              <a:defRPr/>
            </a:pPr>
            <a:r>
              <a:rPr kumimoji="0" lang="en-IN" sz="1300" b="0"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Whether the quarterly returns or statements filed by the company with such banks or FIs are in agreement with the books of account of the Company, if not, give details </a:t>
            </a:r>
          </a:p>
        </p:txBody>
      </p:sp>
      <p:sp>
        <p:nvSpPr>
          <p:cNvPr id="9" name="Rectangle: Single Corner Snipped 8">
            <a:extLst>
              <a:ext uri="{FF2B5EF4-FFF2-40B4-BE49-F238E27FC236}">
                <a16:creationId xmlns:a16="http://schemas.microsoft.com/office/drawing/2014/main" id="{C2BC0400-1EC2-46EB-9FD6-F125C4121B0B}"/>
              </a:ext>
            </a:extLst>
          </p:cNvPr>
          <p:cNvSpPr/>
          <p:nvPr/>
        </p:nvSpPr>
        <p:spPr>
          <a:xfrm>
            <a:off x="602615" y="2289542"/>
            <a:ext cx="3644263" cy="354840"/>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Key considerations</a:t>
            </a:r>
          </a:p>
        </p:txBody>
      </p:sp>
      <p:sp>
        <p:nvSpPr>
          <p:cNvPr id="8" name="TextBox 7">
            <a:extLst>
              <a:ext uri="{FF2B5EF4-FFF2-40B4-BE49-F238E27FC236}">
                <a16:creationId xmlns:a16="http://schemas.microsoft.com/office/drawing/2014/main" id="{B8534C84-73C0-4ED1-B4B3-B987799E03C4}"/>
              </a:ext>
            </a:extLst>
          </p:cNvPr>
          <p:cNvSpPr txBox="1"/>
          <p:nvPr/>
        </p:nvSpPr>
        <p:spPr>
          <a:xfrm>
            <a:off x="7687649" y="450111"/>
            <a:ext cx="4746440" cy="434969"/>
          </a:xfrm>
          <a:prstGeom prst="rect">
            <a:avLst/>
          </a:prstGeom>
          <a:noFill/>
          <a:ln>
            <a:noFill/>
          </a:ln>
        </p:spPr>
        <p:txBody>
          <a:bodyPr wrap="square" lIns="72000" tIns="108000" rIns="72000" bIns="72000" rtlCol="0">
            <a:spAutoFit/>
          </a:bodyPr>
          <a:lstStyle/>
          <a:p>
            <a:pPr marR="0" lvl="0" defTabSz="914400" rtl="0" eaLnBrk="1" fontAlgn="auto" latinLnBrk="0" hangingPunct="1">
              <a:lnSpc>
                <a:spcPct val="130000"/>
              </a:lnSpc>
              <a:spcBef>
                <a:spcPts val="0"/>
              </a:spcBef>
              <a:spcAft>
                <a:spcPts val="400"/>
              </a:spcAft>
              <a:buClr>
                <a:srgbClr val="FFE600"/>
              </a:buClr>
              <a:buSzPct val="70000"/>
              <a:tabLst/>
              <a:defRPr/>
            </a:pPr>
            <a:r>
              <a:rPr lang="en-IN" sz="1400" b="1" i="1" dirty="0">
                <a:solidFill>
                  <a:srgbClr val="2E2E38"/>
                </a:solidFill>
                <a:latin typeface="EYInterstate Light" panose="02000506000000020004" pitchFamily="2" charset="0"/>
              </a:rPr>
              <a:t>Disclosures required under Schedule III</a:t>
            </a:r>
            <a:endParaRPr kumimoji="0" lang="en-IN" sz="1400" b="1" i="1"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endParaRPr>
          </a:p>
        </p:txBody>
      </p:sp>
    </p:spTree>
    <p:extLst>
      <p:ext uri="{BB962C8B-B14F-4D97-AF65-F5344CB8AC3E}">
        <p14:creationId xmlns:p14="http://schemas.microsoft.com/office/powerpoint/2010/main" val="1693138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Working capital limits</a:t>
            </a:r>
            <a:br>
              <a:rPr lang="en-IN" dirty="0"/>
            </a:br>
            <a:endParaRPr lang="en-IN" dirty="0"/>
          </a:p>
        </p:txBody>
      </p:sp>
      <p:sp>
        <p:nvSpPr>
          <p:cNvPr id="9" name="TextBox 8">
            <a:extLst>
              <a:ext uri="{FF2B5EF4-FFF2-40B4-BE49-F238E27FC236}">
                <a16:creationId xmlns:a16="http://schemas.microsoft.com/office/drawing/2014/main" id="{05D34110-D130-4B6A-831B-0CBCE1880958}"/>
              </a:ext>
            </a:extLst>
          </p:cNvPr>
          <p:cNvSpPr txBox="1"/>
          <p:nvPr/>
        </p:nvSpPr>
        <p:spPr>
          <a:xfrm>
            <a:off x="496741" y="1112198"/>
            <a:ext cx="10972799" cy="2950721"/>
          </a:xfrm>
          <a:prstGeom prst="rect">
            <a:avLst/>
          </a:prstGeom>
          <a:noFill/>
          <a:ln>
            <a:solidFill>
              <a:schemeClr val="bg1">
                <a:lumMod val="75000"/>
              </a:schemeClr>
            </a:solidFill>
          </a:ln>
        </p:spPr>
        <p:txBody>
          <a:bodyPr wrap="square" lIns="72000" tIns="108000" rIns="72000" bIns="72000" rtlCol="0">
            <a:spAutoFit/>
          </a:bodyPr>
          <a:lstStyle/>
          <a:p>
            <a:pPr marL="263525" indent="-263525">
              <a:spcAft>
                <a:spcPts val="400"/>
              </a:spcAft>
              <a:buClr>
                <a:srgbClr val="FFE600"/>
              </a:buClr>
              <a:buSzPct val="70000"/>
              <a:buFont typeface="Arial" pitchFamily="34" charset="0"/>
              <a:buChar char="►"/>
              <a:defRPr/>
            </a:pPr>
            <a:r>
              <a:rPr kumimoji="0" lang="en-IN" sz="1400" b="0" i="1"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The auditor is not required to audit such quarterly returns/ statements, but only required to compare the same with the books of account and report disagreement, if any..</a:t>
            </a:r>
            <a:endParaRPr lang="en-IN" sz="1400" dirty="0">
              <a:solidFill>
                <a:srgbClr val="2E2E38"/>
              </a:solidFill>
              <a:latin typeface="EYInterstate Light" panose="02000506000000020004" pitchFamily="2" charset="0"/>
            </a:endParaRPr>
          </a:p>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r>
              <a:rPr lang="en-IN" sz="1400" dirty="0">
                <a:solidFill>
                  <a:srgbClr val="2E2E38"/>
                </a:solidFill>
                <a:latin typeface="EYInterstate Light" panose="02000506000000020004" pitchFamily="2" charset="0"/>
              </a:rPr>
              <a:t>Auditor not required to audit the books of the account on the basis of which such statements/ quarterly returns have been prepared and </a:t>
            </a:r>
            <a:r>
              <a:rPr lang="en-IN" sz="1400" dirty="0">
                <a:latin typeface="EYInterstate Light" panose="02000506000000020004" pitchFamily="2" charset="0"/>
              </a:rPr>
              <a:t>submitted to the banks/ FIs. However, while opining on this clause, the auditor should consider:</a:t>
            </a:r>
          </a:p>
          <a:p>
            <a:pPr marL="447675" marR="0" lvl="0" indent="-184150" algn="l" defTabSz="914400" rtl="0" eaLnBrk="1" fontAlgn="auto" latinLnBrk="0" hangingPunct="1">
              <a:spcBef>
                <a:spcPts val="0"/>
              </a:spcBef>
              <a:spcAft>
                <a:spcPts val="400"/>
              </a:spcAft>
              <a:buClr>
                <a:srgbClr val="FFE600"/>
              </a:buClr>
              <a:buSzPct val="70000"/>
              <a:buFont typeface="Arial" pitchFamily="34" charset="0"/>
              <a:buChar char="►"/>
              <a:tabLst/>
              <a:defRPr/>
            </a:pPr>
            <a:r>
              <a:rPr lang="en-IN" sz="1400" dirty="0">
                <a:latin typeface="EYInterstate Light" panose="02000506000000020004" pitchFamily="2" charset="0"/>
              </a:rPr>
              <a:t>The impact of modifications, if any, to the audit opinion e.g. audit opinion is modified as proper records were not maintained</a:t>
            </a:r>
          </a:p>
          <a:p>
            <a:pPr marL="447675" marR="0" lvl="0" indent="-184150" algn="l" defTabSz="914400" rtl="0" eaLnBrk="1" fontAlgn="auto" latinLnBrk="0" hangingPunct="1">
              <a:spcBef>
                <a:spcPts val="0"/>
              </a:spcBef>
              <a:spcAft>
                <a:spcPts val="4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Appropriateness of underlying internal controls established for generating </a:t>
            </a:r>
            <a:r>
              <a:rPr lang="en-IN" sz="1400" dirty="0">
                <a:solidFill>
                  <a:srgbClr val="2E2E38"/>
                </a:solidFill>
                <a:latin typeface="EYInterstate Light" panose="02000506000000020004" pitchFamily="2" charset="0"/>
              </a:rPr>
              <a:t>reliable </a:t>
            </a: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information including impact of continuing </a:t>
            </a:r>
            <a:r>
              <a:rPr lang="en-IN" sz="1400" dirty="0">
                <a:solidFill>
                  <a:srgbClr val="2E2E38"/>
                </a:solidFill>
                <a:latin typeface="EYInterstate Light" panose="02000506000000020004" pitchFamily="2" charset="0"/>
              </a:rPr>
              <a:t>Internal control weaknesses</a:t>
            </a:r>
          </a:p>
          <a:p>
            <a:pPr marL="263525" marR="0" lvl="0" indent="-263525" algn="l" defTabSz="914400" rtl="0" eaLnBrk="1" fontAlgn="auto" latinLnBrk="0" hangingPunct="1">
              <a:lnSpc>
                <a:spcPct val="130000"/>
              </a:lnSpc>
              <a:spcBef>
                <a:spcPts val="0"/>
              </a:spcBef>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rgbClr val="2E2E38"/>
                </a:solidFill>
                <a:effectLst/>
                <a:uLnTx/>
                <a:uFillTx/>
                <a:cs typeface="Arial" panose="020B0604020202020204" pitchFamily="34" charset="0"/>
              </a:rPr>
              <a:t>Auditors to ensure managements process for the disclosure is thorough and compare Returns/ statements with books of account</a:t>
            </a:r>
          </a:p>
          <a:p>
            <a:pPr marL="263525" marR="0" lvl="0" indent="-263525" algn="l" defTabSz="914400" rtl="0" eaLnBrk="1" fontAlgn="auto" latinLnBrk="0" hangingPunct="1">
              <a:lnSpc>
                <a:spcPct val="130000"/>
              </a:lnSpc>
              <a:spcBef>
                <a:spcPts val="0"/>
              </a:spcBef>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rgbClr val="2E2E38"/>
                </a:solidFill>
                <a:effectLst/>
                <a:uLnTx/>
                <a:uFillTx/>
                <a:cs typeface="Arial" panose="020B0604020202020204" pitchFamily="34" charset="0"/>
              </a:rPr>
              <a:t>Auditor to assess that disclosure is provided considering the sanctioned borrowings even if the same is unutilized during the period/ as at the end of the reporting period</a:t>
            </a:r>
          </a:p>
          <a:p>
            <a:pPr marL="447675" marR="0" lvl="0" indent="-184150" algn="l" defTabSz="914400" rtl="0" eaLnBrk="1" fontAlgn="auto" latinLnBrk="0" hangingPunct="1">
              <a:spcBef>
                <a:spcPts val="0"/>
              </a:spcBef>
              <a:spcAft>
                <a:spcPts val="400"/>
              </a:spcAft>
              <a:buClr>
                <a:srgbClr val="FFE600"/>
              </a:buClr>
              <a:buSzPct val="70000"/>
              <a:buFont typeface="Arial" pitchFamily="34" charset="0"/>
              <a:buChar char="►"/>
              <a:tabLst/>
              <a:defRPr/>
            </a:pPr>
            <a:endPar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endParaRPr>
          </a:p>
        </p:txBody>
      </p:sp>
    </p:spTree>
    <p:extLst>
      <p:ext uri="{BB962C8B-B14F-4D97-AF65-F5344CB8AC3E}">
        <p14:creationId xmlns:p14="http://schemas.microsoft.com/office/powerpoint/2010/main" val="4654323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a:xfrm>
            <a:off x="609918" y="223080"/>
            <a:ext cx="10978515" cy="590880"/>
          </a:xfrm>
        </p:spPr>
        <p:txBody>
          <a:bodyPr/>
          <a:lstStyle/>
          <a:p>
            <a:r>
              <a:rPr lang="en-IN" dirty="0"/>
              <a:t>Investments, guarantees, loans and advances</a:t>
            </a:r>
          </a:p>
        </p:txBody>
      </p:sp>
      <p:sp>
        <p:nvSpPr>
          <p:cNvPr id="5" name="TextBox 4">
            <a:extLst>
              <a:ext uri="{FF2B5EF4-FFF2-40B4-BE49-F238E27FC236}">
                <a16:creationId xmlns:a16="http://schemas.microsoft.com/office/drawing/2014/main" id="{F510DACA-2488-4C53-87D2-034A22B3EEBC}"/>
              </a:ext>
            </a:extLst>
          </p:cNvPr>
          <p:cNvSpPr txBox="1"/>
          <p:nvPr/>
        </p:nvSpPr>
        <p:spPr>
          <a:xfrm>
            <a:off x="612776" y="3642109"/>
            <a:ext cx="11240970" cy="2161787"/>
          </a:xfrm>
          <a:prstGeom prst="rect">
            <a:avLst/>
          </a:prstGeom>
          <a:noFill/>
          <a:ln>
            <a:solidFill>
              <a:schemeClr val="bg1">
                <a:lumMod val="75000"/>
              </a:schemeClr>
            </a:solidFill>
          </a:ln>
        </p:spPr>
        <p:txBody>
          <a:bodyPr wrap="square" lIns="72000" tIns="108000" rIns="72000" bIns="72000" rtlCol="0">
            <a:spAutoFit/>
          </a:bodyPr>
          <a:lstStyle/>
          <a:p>
            <a:pPr marL="263525" indent="-263525">
              <a:spcBef>
                <a:spcPts val="200"/>
              </a:spcBef>
              <a:spcAft>
                <a:spcPts val="2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Reporting loans/advances in the nature of loans granted, guarantee or security provided to all parties (as against those parties covered under Section 189 of the Act in the erstwhile clause)</a:t>
            </a:r>
          </a:p>
          <a:p>
            <a:pPr marL="263525" indent="-263525">
              <a:spcBef>
                <a:spcPts val="200"/>
              </a:spcBef>
              <a:spcAft>
                <a:spcPts val="2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Sub-clause (a) &amp; (e) not applicable to companies who are in the principal business of giving loans (e.g. FIs, NBFCs)</a:t>
            </a:r>
          </a:p>
          <a:p>
            <a:pPr marL="263525" indent="-263525">
              <a:spcBef>
                <a:spcPts val="200"/>
              </a:spcBef>
              <a:spcAft>
                <a:spcPts val="2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Requires determination of gross amounts (i.e. without considering subsequent settlements) of all loans, advances in the nature of loans, guarantees, security provided </a:t>
            </a:r>
            <a:r>
              <a:rPr lang="en-IN" sz="1400" b="1" dirty="0">
                <a:solidFill>
                  <a:srgbClr val="2E2E38"/>
                </a:solidFill>
                <a:latin typeface="EYInterstate Light" panose="02000506000000020004" pitchFamily="2" charset="0"/>
              </a:rPr>
              <a:t>during the year </a:t>
            </a:r>
            <a:r>
              <a:rPr lang="en-IN" sz="1400" dirty="0">
                <a:solidFill>
                  <a:srgbClr val="2E2E38"/>
                </a:solidFill>
                <a:latin typeface="EYInterstate Light" panose="02000506000000020004" pitchFamily="2" charset="0"/>
              </a:rPr>
              <a:t>to subsidiaries, joint ventures, associates and to any other parties</a:t>
            </a:r>
          </a:p>
          <a:p>
            <a:pPr marL="263525" indent="-263525">
              <a:spcBef>
                <a:spcPts val="200"/>
              </a:spcBef>
              <a:spcAft>
                <a:spcPts val="2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Loans given in cash or in kind – reporting required; loans squared up during the year to be reported</a:t>
            </a:r>
          </a:p>
          <a:p>
            <a:pPr marL="263525" indent="-263525">
              <a:spcBef>
                <a:spcPts val="200"/>
              </a:spcBef>
              <a:spcAft>
                <a:spcPts val="2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Guarantees to cover financial guarantees only and not performance guarantees</a:t>
            </a:r>
          </a:p>
          <a:p>
            <a:pPr marL="263525" indent="-263525">
              <a:spcBef>
                <a:spcPts val="200"/>
              </a:spcBef>
              <a:spcAft>
                <a:spcPts val="2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Auditor to ensure compliance with sections 179, 180, 185, 186, 187 of the Companies Act, 2013 </a:t>
            </a:r>
          </a:p>
        </p:txBody>
      </p:sp>
      <p:sp>
        <p:nvSpPr>
          <p:cNvPr id="6" name="Rectangle: Single Corner Snipped 5">
            <a:extLst>
              <a:ext uri="{FF2B5EF4-FFF2-40B4-BE49-F238E27FC236}">
                <a16:creationId xmlns:a16="http://schemas.microsoft.com/office/drawing/2014/main" id="{05D5CB0D-98A5-45F4-B288-17EC20ED8D52}"/>
              </a:ext>
            </a:extLst>
          </p:cNvPr>
          <p:cNvSpPr/>
          <p:nvPr/>
        </p:nvSpPr>
        <p:spPr>
          <a:xfrm>
            <a:off x="602617" y="3266189"/>
            <a:ext cx="4409439" cy="375920"/>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en-IN" sz="1400" b="1" dirty="0">
                <a:solidFill>
                  <a:srgbClr val="2E2E38"/>
                </a:solidFill>
                <a:latin typeface="EYInterstate" panose="02000503020000020004" pitchFamily="2" charset="0"/>
              </a:rPr>
              <a:t>Key Consideration</a:t>
            </a:r>
          </a:p>
        </p:txBody>
      </p:sp>
      <p:sp>
        <p:nvSpPr>
          <p:cNvPr id="12" name="Rectangle 11">
            <a:extLst>
              <a:ext uri="{FF2B5EF4-FFF2-40B4-BE49-F238E27FC236}">
                <a16:creationId xmlns:a16="http://schemas.microsoft.com/office/drawing/2014/main" id="{1AA01819-F527-4218-85DC-83D678AF72DB}"/>
              </a:ext>
            </a:extLst>
          </p:cNvPr>
          <p:cNvSpPr/>
          <p:nvPr/>
        </p:nvSpPr>
        <p:spPr>
          <a:xfrm>
            <a:off x="468351" y="1186721"/>
            <a:ext cx="11385395" cy="2015356"/>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Aft>
                <a:spcPts val="600"/>
              </a:spcAft>
              <a:buClr>
                <a:srgbClr val="27ACAA"/>
              </a:buClr>
              <a:buSzPct val="70000"/>
              <a:defRPr/>
            </a:pPr>
            <a:r>
              <a:rPr lang="en-IN" sz="1200" b="1" dirty="0">
                <a:solidFill>
                  <a:srgbClr val="FFE600"/>
                </a:solidFill>
                <a:latin typeface="EYInterstate" panose="02000503020000020004" pitchFamily="2" charset="0"/>
                <a:cs typeface="Times New Roman" panose="02020603050405020304" pitchFamily="18" charset="0"/>
              </a:rPr>
              <a:t>Sub - clause (iii):</a:t>
            </a:r>
            <a:r>
              <a:rPr lang="en-IN" sz="1200" dirty="0">
                <a:solidFill>
                  <a:prstClr val="white"/>
                </a:solidFill>
                <a:latin typeface="EYInterstate Light"/>
                <a:cs typeface="Times New Roman" panose="02020603050405020304" pitchFamily="18" charset="0"/>
              </a:rPr>
              <a:t> Whether during the year the company has made investments in, provided any guarantee or security or granted any loans or advances in the nature of loans, secured or unsecured, to companies, firms, Limited Liability Partnerships or any other parties, if so,- </a:t>
            </a:r>
          </a:p>
          <a:p>
            <a:pPr>
              <a:spcAft>
                <a:spcPts val="600"/>
              </a:spcAft>
              <a:buClr>
                <a:srgbClr val="FFE600"/>
              </a:buClr>
              <a:buSzPct val="70000"/>
              <a:defRPr/>
            </a:pPr>
            <a:r>
              <a:rPr lang="en-IN" sz="1200" dirty="0">
                <a:solidFill>
                  <a:srgbClr val="FFFFFF"/>
                </a:solidFill>
                <a:latin typeface="EYInterstate Light"/>
                <a:cs typeface="Times New Roman" panose="02020603050405020304" pitchFamily="18" charset="0"/>
              </a:rPr>
              <a:t>a) </a:t>
            </a:r>
            <a:r>
              <a:rPr lang="en-IN" sz="1200" dirty="0">
                <a:solidFill>
                  <a:prstClr val="white"/>
                </a:solidFill>
                <a:latin typeface="EYInterstate Light"/>
                <a:cs typeface="Times New Roman" panose="02020603050405020304" pitchFamily="18" charset="0"/>
              </a:rPr>
              <a:t>whether during the year the company has provided loans or provided advances in the nature of loans, or stood guarantee, or provided security to any other entity [not applicable to companies whose principal business is to give loans], if so, indicate-  </a:t>
            </a:r>
          </a:p>
          <a:p>
            <a:pPr marL="361950" lvl="1" indent="-168275">
              <a:spcBef>
                <a:spcPts val="100"/>
              </a:spcBef>
              <a:spcAft>
                <a:spcPts val="100"/>
              </a:spcAft>
              <a:buClr>
                <a:srgbClr val="FFE600"/>
              </a:buClr>
              <a:buSzPct val="70000"/>
              <a:defRPr/>
            </a:pPr>
            <a:r>
              <a:rPr lang="en-IN" sz="1200" dirty="0">
                <a:solidFill>
                  <a:prstClr val="white"/>
                </a:solidFill>
                <a:latin typeface="EYInterstate Light" panose="02000506000000020004" pitchFamily="2" charset="0"/>
              </a:rPr>
              <a:t>A) the aggregate amount during the year, and balance outstanding at the balance sheet date with respect to such loans or advances and guarantees or security to subsidiaries, joint ventures and associates;</a:t>
            </a:r>
          </a:p>
          <a:p>
            <a:pPr lvl="1" indent="-263525">
              <a:spcBef>
                <a:spcPts val="100"/>
              </a:spcBef>
              <a:spcAft>
                <a:spcPts val="100"/>
              </a:spcAft>
              <a:buClr>
                <a:srgbClr val="FFE600"/>
              </a:buClr>
              <a:buSzPct val="70000"/>
              <a:defRPr/>
            </a:pPr>
            <a:r>
              <a:rPr lang="en-IN" sz="1200" dirty="0">
                <a:solidFill>
                  <a:prstClr val="white"/>
                </a:solidFill>
                <a:latin typeface="EYInterstate Light" panose="02000506000000020004" pitchFamily="2" charset="0"/>
              </a:rPr>
              <a:t>B) the aggregate amount during the year, and balance outstanding at the balance sheet date with respect to such loans or advances and guarantees or security to parties other than subsidiaries, joint ventures and associates;</a:t>
            </a:r>
            <a:endParaRPr lang="en-IN" sz="1200" dirty="0">
              <a:solidFill>
                <a:prstClr val="white"/>
              </a:solidFill>
              <a:latin typeface="EYInterstate Light"/>
              <a:cs typeface="Times New Roman" panose="02020603050405020304" pitchFamily="18" charset="0"/>
            </a:endParaRPr>
          </a:p>
          <a:p>
            <a:pPr marL="0" lvl="1">
              <a:spcBef>
                <a:spcPts val="100"/>
              </a:spcBef>
              <a:spcAft>
                <a:spcPts val="100"/>
              </a:spcAft>
              <a:buClr>
                <a:srgbClr val="FFE600"/>
              </a:buClr>
              <a:buSzPct val="70000"/>
              <a:defRPr/>
            </a:pPr>
            <a:r>
              <a:rPr lang="en-IN" sz="1200" dirty="0">
                <a:solidFill>
                  <a:prstClr val="white"/>
                </a:solidFill>
                <a:latin typeface="EYInterstate Light"/>
                <a:cs typeface="Times New Roman" panose="02020603050405020304" pitchFamily="18" charset="0"/>
              </a:rPr>
              <a:t>b)……………………</a:t>
            </a:r>
            <a:endParaRPr lang="en-IN" sz="1200" dirty="0">
              <a:solidFill>
                <a:prstClr val="white"/>
              </a:solidFill>
              <a:latin typeface="EYInterstate Light" panose="02000506000000020004" pitchFamily="2" charset="0"/>
            </a:endParaRPr>
          </a:p>
        </p:txBody>
      </p:sp>
    </p:spTree>
    <p:extLst>
      <p:ext uri="{BB962C8B-B14F-4D97-AF65-F5344CB8AC3E}">
        <p14:creationId xmlns:p14="http://schemas.microsoft.com/office/powerpoint/2010/main" val="4213659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0317166-4CC8-41C8-8504-F1DE997ADFCF}"/>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0" y="-11151"/>
            <a:ext cx="12198350" cy="6858000"/>
          </a:xfrm>
          <a:prstGeom prst="rect">
            <a:avLst/>
          </a:prstGeom>
        </p:spPr>
      </p:pic>
      <p:grpSp>
        <p:nvGrpSpPr>
          <p:cNvPr id="6" name="Group 5">
            <a:extLst>
              <a:ext uri="{FF2B5EF4-FFF2-40B4-BE49-F238E27FC236}">
                <a16:creationId xmlns:a16="http://schemas.microsoft.com/office/drawing/2014/main" id="{1A84D005-FD76-4C9B-BBF6-C1B388CF45D7}"/>
              </a:ext>
            </a:extLst>
          </p:cNvPr>
          <p:cNvGrpSpPr/>
          <p:nvPr/>
        </p:nvGrpSpPr>
        <p:grpSpPr>
          <a:xfrm>
            <a:off x="-2" y="0"/>
            <a:ext cx="12222865" cy="6874432"/>
            <a:chOff x="-2" y="0"/>
            <a:chExt cx="12222865" cy="6874432"/>
          </a:xfrm>
          <a:solidFill>
            <a:schemeClr val="bg1">
              <a:alpha val="58000"/>
            </a:schemeClr>
          </a:solidFill>
        </p:grpSpPr>
        <p:sp>
          <p:nvSpPr>
            <p:cNvPr id="5" name="Rectangle 4">
              <a:extLst>
                <a:ext uri="{FF2B5EF4-FFF2-40B4-BE49-F238E27FC236}">
                  <a16:creationId xmlns:a16="http://schemas.microsoft.com/office/drawing/2014/main" id="{6BC4E48C-D4AA-4023-9E4C-6EF60D40FBAB}"/>
                </a:ext>
              </a:extLst>
            </p:cNvPr>
            <p:cNvSpPr/>
            <p:nvPr/>
          </p:nvSpPr>
          <p:spPr>
            <a:xfrm>
              <a:off x="0" y="0"/>
              <a:ext cx="12198350" cy="360000"/>
            </a:xfrm>
            <a:prstGeom prst="rect">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8" name="Rectangle 7">
              <a:extLst>
                <a:ext uri="{FF2B5EF4-FFF2-40B4-BE49-F238E27FC236}">
                  <a16:creationId xmlns:a16="http://schemas.microsoft.com/office/drawing/2014/main" id="{6CDAC963-6008-4B75-BEBD-0B7F69CC4A68}"/>
                </a:ext>
              </a:extLst>
            </p:cNvPr>
            <p:cNvSpPr/>
            <p:nvPr/>
          </p:nvSpPr>
          <p:spPr>
            <a:xfrm>
              <a:off x="0" y="6514432"/>
              <a:ext cx="12198350" cy="360000"/>
            </a:xfrm>
            <a:prstGeom prst="rect">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10" name="Rectangle 9">
              <a:extLst>
                <a:ext uri="{FF2B5EF4-FFF2-40B4-BE49-F238E27FC236}">
                  <a16:creationId xmlns:a16="http://schemas.microsoft.com/office/drawing/2014/main" id="{E6C5E28A-CE8B-4886-94C4-AE3666C6E69D}"/>
                </a:ext>
              </a:extLst>
            </p:cNvPr>
            <p:cNvSpPr/>
            <p:nvPr/>
          </p:nvSpPr>
          <p:spPr>
            <a:xfrm rot="5400000">
              <a:off x="-3214871" y="3214870"/>
              <a:ext cx="6858001" cy="428263"/>
            </a:xfrm>
            <a:prstGeom prst="rect">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14" name="Rectangle 13">
              <a:extLst>
                <a:ext uri="{FF2B5EF4-FFF2-40B4-BE49-F238E27FC236}">
                  <a16:creationId xmlns:a16="http://schemas.microsoft.com/office/drawing/2014/main" id="{3832328F-6EE0-4DDB-BDBD-DC9C4ED3794A}"/>
                </a:ext>
              </a:extLst>
            </p:cNvPr>
            <p:cNvSpPr/>
            <p:nvPr/>
          </p:nvSpPr>
          <p:spPr>
            <a:xfrm rot="5400000">
              <a:off x="8579731" y="3214870"/>
              <a:ext cx="6858001" cy="428263"/>
            </a:xfrm>
            <a:prstGeom prst="rect">
              <a:avLst/>
            </a:pr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grpSp>
      <p:sp>
        <p:nvSpPr>
          <p:cNvPr id="15" name="Rectangle 14">
            <a:extLst>
              <a:ext uri="{FF2B5EF4-FFF2-40B4-BE49-F238E27FC236}">
                <a16:creationId xmlns:a16="http://schemas.microsoft.com/office/drawing/2014/main" id="{1784024F-7AAC-430D-87BC-C29D6A9090E5}"/>
              </a:ext>
            </a:extLst>
          </p:cNvPr>
          <p:cNvSpPr/>
          <p:nvPr/>
        </p:nvSpPr>
        <p:spPr>
          <a:xfrm>
            <a:off x="2445722" y="4812730"/>
            <a:ext cx="9139853" cy="1450115"/>
          </a:xfrm>
          <a:prstGeom prst="rect">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026" dirty="0">
              <a:solidFill>
                <a:srgbClr val="000000"/>
              </a:solidFill>
              <a:latin typeface="Arial"/>
            </a:endParaRPr>
          </a:p>
        </p:txBody>
      </p:sp>
      <p:sp>
        <p:nvSpPr>
          <p:cNvPr id="16" name="Rectangle 15">
            <a:extLst>
              <a:ext uri="{FF2B5EF4-FFF2-40B4-BE49-F238E27FC236}">
                <a16:creationId xmlns:a16="http://schemas.microsoft.com/office/drawing/2014/main" id="{2D9A8B97-0B46-4215-88B7-86556BDB9C82}"/>
              </a:ext>
            </a:extLst>
          </p:cNvPr>
          <p:cNvSpPr/>
          <p:nvPr/>
        </p:nvSpPr>
        <p:spPr>
          <a:xfrm>
            <a:off x="1110944" y="4601830"/>
            <a:ext cx="1285157" cy="1848454"/>
          </a:xfrm>
          <a:prstGeom prst="rect">
            <a:avLst/>
          </a:prstGeom>
          <a:solidFill>
            <a:srgbClr val="2E2E38"/>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sz="1400" b="1" dirty="0">
                <a:solidFill>
                  <a:srgbClr val="FFFFFF"/>
                </a:solidFill>
                <a:latin typeface="EYInterstate Light" panose="02000506000000020004" pitchFamily="2" charset="0"/>
              </a:rPr>
              <a:t>Section 1</a:t>
            </a:r>
            <a:endParaRPr lang="en-IN" sz="1400" b="1" dirty="0">
              <a:solidFill>
                <a:srgbClr val="FFFFFF"/>
              </a:solidFill>
              <a:latin typeface="EYInterstate Light" panose="02000506000000020004" pitchFamily="2" charset="0"/>
            </a:endParaRPr>
          </a:p>
        </p:txBody>
      </p:sp>
      <p:sp>
        <p:nvSpPr>
          <p:cNvPr id="17" name="Rectangle 16">
            <a:extLst>
              <a:ext uri="{FF2B5EF4-FFF2-40B4-BE49-F238E27FC236}">
                <a16:creationId xmlns:a16="http://schemas.microsoft.com/office/drawing/2014/main" id="{5342D298-C874-45E2-A68D-1EB404E57FE1}"/>
              </a:ext>
            </a:extLst>
          </p:cNvPr>
          <p:cNvSpPr/>
          <p:nvPr/>
        </p:nvSpPr>
        <p:spPr>
          <a:xfrm>
            <a:off x="612775" y="4812730"/>
            <a:ext cx="456716" cy="1450115"/>
          </a:xfrm>
          <a:prstGeom prst="rect">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026" dirty="0">
              <a:solidFill>
                <a:srgbClr val="000000"/>
              </a:solidFill>
              <a:latin typeface="Arial"/>
            </a:endParaRPr>
          </a:p>
        </p:txBody>
      </p:sp>
      <p:sp>
        <p:nvSpPr>
          <p:cNvPr id="18" name="Rectangle 17">
            <a:extLst>
              <a:ext uri="{FF2B5EF4-FFF2-40B4-BE49-F238E27FC236}">
                <a16:creationId xmlns:a16="http://schemas.microsoft.com/office/drawing/2014/main" id="{13E7A4AE-203D-4B6D-8E0A-67C310586804}"/>
              </a:ext>
            </a:extLst>
          </p:cNvPr>
          <p:cNvSpPr/>
          <p:nvPr/>
        </p:nvSpPr>
        <p:spPr>
          <a:xfrm>
            <a:off x="2605126" y="5022271"/>
            <a:ext cx="8784363" cy="1031031"/>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IN" sz="2800" b="1" dirty="0">
                <a:solidFill>
                  <a:srgbClr val="646464">
                    <a:lumMod val="50000"/>
                  </a:srgbClr>
                </a:solidFill>
                <a:latin typeface="EYInterstate Light" panose="02000506000000020004" pitchFamily="2" charset="0"/>
              </a:rPr>
              <a:t>New reporting requirements</a:t>
            </a:r>
          </a:p>
        </p:txBody>
      </p:sp>
    </p:spTree>
    <p:extLst>
      <p:ext uri="{BB962C8B-B14F-4D97-AF65-F5344CB8AC3E}">
        <p14:creationId xmlns:p14="http://schemas.microsoft.com/office/powerpoint/2010/main" val="2607565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Investments, guarantees, loans and advances</a:t>
            </a:r>
          </a:p>
        </p:txBody>
      </p:sp>
      <p:sp>
        <p:nvSpPr>
          <p:cNvPr id="12" name="Rectangle 11">
            <a:extLst>
              <a:ext uri="{FF2B5EF4-FFF2-40B4-BE49-F238E27FC236}">
                <a16:creationId xmlns:a16="http://schemas.microsoft.com/office/drawing/2014/main" id="{1AA01819-F527-4218-85DC-83D678AF72DB}"/>
              </a:ext>
            </a:extLst>
          </p:cNvPr>
          <p:cNvSpPr/>
          <p:nvPr/>
        </p:nvSpPr>
        <p:spPr>
          <a:xfrm>
            <a:off x="609918" y="1114098"/>
            <a:ext cx="11299584" cy="619547"/>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R="0" lvl="0" algn="l" defTabSz="914400" rtl="0" eaLnBrk="1" fontAlgn="auto" latinLnBrk="0" hangingPunct="1">
              <a:lnSpc>
                <a:spcPct val="100000"/>
              </a:lnSpc>
              <a:spcBef>
                <a:spcPts val="0"/>
              </a:spcBef>
              <a:spcAft>
                <a:spcPts val="600"/>
              </a:spcAft>
              <a:buClr>
                <a:srgbClr val="FFE600"/>
              </a:buClr>
              <a:buSzPct val="100000"/>
              <a:tabLst/>
              <a:defRPr/>
            </a:pPr>
            <a:r>
              <a:rPr kumimoji="0" lang="en-IN" sz="1400" b="1"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Whether supplier advances are covered within the ambit of this clause?</a:t>
            </a:r>
          </a:p>
        </p:txBody>
      </p:sp>
      <p:sp>
        <p:nvSpPr>
          <p:cNvPr id="14" name="TextBox 13">
            <a:extLst>
              <a:ext uri="{FF2B5EF4-FFF2-40B4-BE49-F238E27FC236}">
                <a16:creationId xmlns:a16="http://schemas.microsoft.com/office/drawing/2014/main" id="{0BE1A8FA-5205-4302-A184-EB8CAEEA9B08}"/>
              </a:ext>
            </a:extLst>
          </p:cNvPr>
          <p:cNvSpPr txBox="1"/>
          <p:nvPr/>
        </p:nvSpPr>
        <p:spPr>
          <a:xfrm>
            <a:off x="601346" y="2206379"/>
            <a:ext cx="11397366" cy="3004903"/>
          </a:xfrm>
          <a:prstGeom prst="rect">
            <a:avLst/>
          </a:prstGeom>
          <a:noFill/>
          <a:ln>
            <a:solidFill>
              <a:schemeClr val="bg1">
                <a:lumMod val="75000"/>
              </a:schemeClr>
            </a:solidFill>
          </a:ln>
        </p:spPr>
        <p:txBody>
          <a:bodyPr wrap="square" lIns="72000" tIns="108000" rIns="72000" bIns="72000" rtlCol="0">
            <a:spAutoFit/>
          </a:bodyPr>
          <a:lstStyle/>
          <a:p>
            <a:pPr marL="285750" marR="0" lvl="0" indent="-285750" algn="l" defTabSz="914400" rtl="0" eaLnBrk="1" fontAlgn="auto" latinLnBrk="0" hangingPunct="1">
              <a:lnSpc>
                <a:spcPct val="130000"/>
              </a:lnSpc>
              <a:spcBef>
                <a:spcPts val="0"/>
              </a:spcBef>
              <a:spcAft>
                <a:spcPts val="400"/>
              </a:spcAft>
              <a:buClr>
                <a:srgbClr val="FFE600"/>
              </a:buClr>
              <a:buSzPct val="70000"/>
              <a:buFont typeface="Arial" panose="020B0604020202020204" pitchFamily="34" charset="0"/>
              <a:buChar char="►"/>
              <a:tabLst/>
              <a:defRPr/>
            </a:pPr>
            <a:r>
              <a:rPr kumimoji="0" lang="en-IN" sz="1400" b="0" i="1"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 It is clarified that the auditor’s comments on all the six clauses are to be made with </a:t>
            </a:r>
            <a:r>
              <a:rPr kumimoji="0" lang="en-IN" sz="1400" b="1" i="1"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reference to all the loans/advances in nature of loans granted</a:t>
            </a:r>
            <a:r>
              <a:rPr kumimoji="0" lang="en-IN" sz="1400" b="0" i="1"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 guarantee or security provided to companies, firms, limited liability partnerships or any other parties. </a:t>
            </a:r>
          </a:p>
          <a:p>
            <a:pPr marL="285750" marR="0" lvl="0" indent="-285750" algn="l" defTabSz="914400" rtl="0" eaLnBrk="1" fontAlgn="auto" latinLnBrk="0" hangingPunct="1">
              <a:lnSpc>
                <a:spcPct val="130000"/>
              </a:lnSpc>
              <a:spcBef>
                <a:spcPts val="0"/>
              </a:spcBef>
              <a:spcAft>
                <a:spcPts val="400"/>
              </a:spcAft>
              <a:buClr>
                <a:srgbClr val="FFE600"/>
              </a:buClr>
              <a:buSzPct val="70000"/>
              <a:buFont typeface="Arial" panose="020B0604020202020204" pitchFamily="34" charset="0"/>
              <a:buChar char="►"/>
              <a:tabLst/>
              <a:defRPr/>
            </a:pPr>
            <a:r>
              <a:rPr kumimoji="0" lang="en-IN" sz="1400" b="0" i="1"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Whether an advance is in the nature of a loan would depend upon the circumstances of each case </a:t>
            </a:r>
          </a:p>
          <a:p>
            <a:pPr marL="285750" marR="0" lvl="0" indent="-285750" algn="l" defTabSz="914400" rtl="0" eaLnBrk="1" fontAlgn="auto" latinLnBrk="0" hangingPunct="1">
              <a:lnSpc>
                <a:spcPct val="130000"/>
              </a:lnSpc>
              <a:spcBef>
                <a:spcPts val="0"/>
              </a:spcBef>
              <a:spcAft>
                <a:spcPts val="400"/>
              </a:spcAft>
              <a:buClr>
                <a:srgbClr val="FFE600"/>
              </a:buClr>
              <a:buSzPct val="70000"/>
              <a:buFont typeface="Arial" panose="020B0604020202020204" pitchFamily="34" charset="0"/>
              <a:buChar char="►"/>
              <a:tabLst/>
              <a:defRPr/>
            </a:pPr>
            <a:r>
              <a:rPr lang="en-IN" sz="1400" dirty="0">
                <a:solidFill>
                  <a:srgbClr val="2E2E38"/>
                </a:solidFill>
                <a:latin typeface="EYInterstate Light" panose="02000506000000020004" pitchFamily="2" charset="0"/>
              </a:rPr>
              <a:t>The clause includes loans/ advances in nature of loans but do not cover advances unless such advances are in the nature of loans. Key principles for identifying advances in the nature of loans are:</a:t>
            </a:r>
          </a:p>
          <a:p>
            <a:pPr marL="720725" lvl="1" indent="-263525">
              <a:spcAft>
                <a:spcPts val="4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Amount/ period of </a:t>
            </a: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advance  - whether far in excess of the value of an order/ far in excess of the period as per normal trade practice</a:t>
            </a:r>
          </a:p>
          <a:p>
            <a:pPr marL="720725" lvl="1">
              <a:spcAft>
                <a:spcPts val="400"/>
              </a:spcAft>
              <a:buClr>
                <a:srgbClr val="FFE600"/>
              </a:buClr>
              <a:buSzPct val="70000"/>
              <a:defRPr/>
            </a:pP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Another way to consider is the operating cycle i.e. the time between the purchase of the raw material and the delivery of the finished product by the supplier. An advance which exceeds this period would normally be an advance in nature of loan</a:t>
            </a:r>
          </a:p>
          <a:p>
            <a:pPr marL="720725" lvl="1" indent="-263525">
              <a:spcAft>
                <a:spcPts val="400"/>
              </a:spcAft>
              <a:buClr>
                <a:srgbClr val="FFE600"/>
              </a:buClr>
              <a:buSzPct val="70000"/>
              <a:buFont typeface="Arial" pitchFamily="34" charset="0"/>
              <a:buChar char="►"/>
              <a:defRPr/>
            </a:pP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A stipulation regarding interest may normally be an indication that the advance is in the nature of loan</a:t>
            </a:r>
          </a:p>
          <a:p>
            <a:pPr marL="285750" marR="0" lvl="0" indent="-285750" algn="l" defTabSz="914400" rtl="0" eaLnBrk="1" fontAlgn="auto" latinLnBrk="0" hangingPunct="1">
              <a:lnSpc>
                <a:spcPct val="130000"/>
              </a:lnSpc>
              <a:spcBef>
                <a:spcPts val="0"/>
              </a:spcBef>
              <a:spcAft>
                <a:spcPts val="400"/>
              </a:spcAft>
              <a:buClr>
                <a:srgbClr val="FFE600"/>
              </a:buClr>
              <a:buSzPct val="70000"/>
              <a:buFont typeface="Arial" panose="020B0604020202020204" pitchFamily="34" charset="0"/>
              <a:buChar char="►"/>
              <a:tabLst/>
              <a:defRPr/>
            </a:pPr>
            <a:endParaRPr kumimoji="0" lang="en-IN" sz="1400" b="0" i="1"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endParaRPr>
          </a:p>
        </p:txBody>
      </p:sp>
      <p:sp>
        <p:nvSpPr>
          <p:cNvPr id="15" name="Rectangle: Single Corner Snipped 14">
            <a:extLst>
              <a:ext uri="{FF2B5EF4-FFF2-40B4-BE49-F238E27FC236}">
                <a16:creationId xmlns:a16="http://schemas.microsoft.com/office/drawing/2014/main" id="{76D711E6-3181-4200-9733-0E3E2FFED098}"/>
              </a:ext>
            </a:extLst>
          </p:cNvPr>
          <p:cNvSpPr/>
          <p:nvPr/>
        </p:nvSpPr>
        <p:spPr>
          <a:xfrm>
            <a:off x="601346" y="1851540"/>
            <a:ext cx="4311313" cy="354839"/>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b="1" dirty="0">
                <a:solidFill>
                  <a:srgbClr val="2E2E38"/>
                </a:solidFill>
                <a:latin typeface="EYInterstate" panose="02000503020000020004" pitchFamily="2" charset="0"/>
              </a:rPr>
              <a:t>Points for consideration</a:t>
            </a:r>
            <a:endPar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endParaRPr>
          </a:p>
        </p:txBody>
      </p:sp>
    </p:spTree>
    <p:extLst>
      <p:ext uri="{BB962C8B-B14F-4D97-AF65-F5344CB8AC3E}">
        <p14:creationId xmlns:p14="http://schemas.microsoft.com/office/powerpoint/2010/main" val="15880557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a:xfrm>
            <a:off x="609918" y="204990"/>
            <a:ext cx="10978515" cy="590880"/>
          </a:xfrm>
        </p:spPr>
        <p:txBody>
          <a:bodyPr/>
          <a:lstStyle/>
          <a:p>
            <a:r>
              <a:rPr lang="en-IN" dirty="0"/>
              <a:t>Investments, guarantees, loans and advances – whether prejudicial</a:t>
            </a:r>
          </a:p>
        </p:txBody>
      </p:sp>
      <p:sp>
        <p:nvSpPr>
          <p:cNvPr id="5" name="TextBox 4">
            <a:extLst>
              <a:ext uri="{FF2B5EF4-FFF2-40B4-BE49-F238E27FC236}">
                <a16:creationId xmlns:a16="http://schemas.microsoft.com/office/drawing/2014/main" id="{F510DACA-2488-4C53-87D2-034A22B3EEBC}"/>
              </a:ext>
            </a:extLst>
          </p:cNvPr>
          <p:cNvSpPr txBox="1"/>
          <p:nvPr/>
        </p:nvSpPr>
        <p:spPr>
          <a:xfrm>
            <a:off x="619344" y="3161376"/>
            <a:ext cx="11345915" cy="3023561"/>
          </a:xfrm>
          <a:prstGeom prst="rect">
            <a:avLst/>
          </a:prstGeom>
          <a:noFill/>
          <a:ln>
            <a:solidFill>
              <a:schemeClr val="bg1">
                <a:lumMod val="75000"/>
              </a:schemeClr>
            </a:solidFill>
          </a:ln>
        </p:spPr>
        <p:txBody>
          <a:bodyPr wrap="square" lIns="72000" tIns="108000" rIns="72000" bIns="72000" rtlCol="0">
            <a:spAutoFit/>
          </a:bodyPr>
          <a:lstStyle/>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Applicable to all companies including companies like NBFCs whose principal business is to grant loan</a:t>
            </a:r>
          </a:p>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r>
              <a:rPr lang="en-IN" sz="1400" dirty="0">
                <a:solidFill>
                  <a:srgbClr val="2E2E38"/>
                </a:solidFill>
                <a:latin typeface="EYInterstate Light" panose="02000506000000020004" pitchFamily="2" charset="0"/>
              </a:rPr>
              <a:t>For loans/advances in nature of loans, the “terms and conditions” would primarily include rate of interest, security, terms and period of repayment and restrictive covenants, nature of entity</a:t>
            </a:r>
          </a:p>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r>
              <a:rPr lang="en-IN" sz="1400" dirty="0">
                <a:solidFill>
                  <a:srgbClr val="2E2E38"/>
                </a:solidFill>
                <a:latin typeface="EYInterstate Light" panose="02000506000000020004" pitchFamily="2" charset="0"/>
              </a:rPr>
              <a:t>For investments made, the auditor would have to give due consideration to the factors connected with such an investment, including company’s ability to make such investment, financial standing of the investee company, sources of fund, valuation of the proposed investment, covenant’s attached, etc</a:t>
            </a:r>
          </a:p>
          <a:p>
            <a:pPr marL="263525" indent="-263525">
              <a:spcAft>
                <a:spcPts val="4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Whether the clause covers reporting of loans/ advances in nature of loans, investments, guarantees and security which were given in previous years and existing on the date of applicability of CARO 2020?</a:t>
            </a:r>
          </a:p>
          <a:p>
            <a:pPr marL="538163" lvl="1" indent="-274638">
              <a:spcAft>
                <a:spcPts val="400"/>
              </a:spcAft>
              <a:buClr>
                <a:srgbClr val="FFE600"/>
              </a:buClr>
              <a:buSzPct val="70000"/>
              <a:buFont typeface="Arial" panose="020B0604020202020204" pitchFamily="34" charset="0"/>
              <a:buChar char="►"/>
              <a:defRPr/>
            </a:pPr>
            <a:r>
              <a:rPr lang="en-IN" sz="1400" dirty="0">
                <a:solidFill>
                  <a:srgbClr val="2E2E38"/>
                </a:solidFill>
                <a:latin typeface="EYInterstate Light" panose="02000506000000020004" pitchFamily="2" charset="0"/>
              </a:rPr>
              <a:t>Clause 3  refers to </a:t>
            </a:r>
            <a:r>
              <a:rPr lang="en-IN" sz="1400" i="1" dirty="0">
                <a:solidFill>
                  <a:srgbClr val="2E2E38"/>
                </a:solidFill>
                <a:latin typeface="EYInterstate Light" panose="02000506000000020004" pitchFamily="2" charset="0"/>
              </a:rPr>
              <a:t>“Whether during the year the company…………….”  and h</a:t>
            </a:r>
            <a:r>
              <a:rPr lang="en-IN" sz="1400" dirty="0">
                <a:solidFill>
                  <a:srgbClr val="2E2E38"/>
                </a:solidFill>
                <a:latin typeface="EYInterstate Light" panose="02000506000000020004" pitchFamily="2" charset="0"/>
              </a:rPr>
              <a:t>ence reporting obligation applies prospectively</a:t>
            </a:r>
          </a:p>
          <a:p>
            <a:pPr marL="538163" lvl="1" indent="-274638">
              <a:spcAft>
                <a:spcPts val="400"/>
              </a:spcAft>
              <a:buClr>
                <a:srgbClr val="FFE600"/>
              </a:buClr>
              <a:buSzPct val="70000"/>
              <a:buFont typeface="Arial" panose="020B0604020202020204" pitchFamily="34" charset="0"/>
              <a:buChar char="►"/>
              <a:defRPr/>
            </a:pPr>
            <a:r>
              <a:rPr lang="en-IN" sz="1400" dirty="0">
                <a:solidFill>
                  <a:srgbClr val="2E2E38"/>
                </a:solidFill>
                <a:latin typeface="EYInterstate Light" panose="02000506000000020004" pitchFamily="2" charset="0"/>
              </a:rPr>
              <a:t>Reference should be made to reporting u/s 143(1)(a) under Companies Act, 2013 which requires auditor to report whether loans and advances made by the company on the basis of security have been properly secured and whether the terms on which they have been made are prejudicial to the interests of the company or its member</a:t>
            </a:r>
          </a:p>
        </p:txBody>
      </p:sp>
      <p:sp>
        <p:nvSpPr>
          <p:cNvPr id="6" name="Rectangle: Single Corner Snipped 5">
            <a:extLst>
              <a:ext uri="{FF2B5EF4-FFF2-40B4-BE49-F238E27FC236}">
                <a16:creationId xmlns:a16="http://schemas.microsoft.com/office/drawing/2014/main" id="{05D5CB0D-98A5-45F4-B288-17EC20ED8D52}"/>
              </a:ext>
            </a:extLst>
          </p:cNvPr>
          <p:cNvSpPr/>
          <p:nvPr/>
        </p:nvSpPr>
        <p:spPr>
          <a:xfrm>
            <a:off x="619344" y="2806537"/>
            <a:ext cx="3644263" cy="354840"/>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Key considerations</a:t>
            </a:r>
          </a:p>
        </p:txBody>
      </p:sp>
      <p:sp>
        <p:nvSpPr>
          <p:cNvPr id="12" name="Rectangle 11">
            <a:extLst>
              <a:ext uri="{FF2B5EF4-FFF2-40B4-BE49-F238E27FC236}">
                <a16:creationId xmlns:a16="http://schemas.microsoft.com/office/drawing/2014/main" id="{1AA01819-F527-4218-85DC-83D678AF72DB}"/>
              </a:ext>
            </a:extLst>
          </p:cNvPr>
          <p:cNvSpPr/>
          <p:nvPr/>
        </p:nvSpPr>
        <p:spPr>
          <a:xfrm>
            <a:off x="619344" y="1010347"/>
            <a:ext cx="11089436" cy="1670504"/>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R="0" lvl="0" algn="l" defTabSz="914400" rtl="0" eaLnBrk="1" fontAlgn="auto" latinLnBrk="0" hangingPunct="1">
              <a:lnSpc>
                <a:spcPct val="100000"/>
              </a:lnSpc>
              <a:spcBef>
                <a:spcPts val="300"/>
              </a:spcBef>
              <a:spcAft>
                <a:spcPts val="300"/>
              </a:spcAft>
              <a:buClr>
                <a:srgbClr val="FFE600"/>
              </a:buClr>
              <a:buSzPct val="70000"/>
              <a:tabLst/>
              <a:defRPr/>
            </a:pPr>
            <a:r>
              <a:rPr kumimoji="0" lang="en-IN" sz="1400" b="0"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 Whether during the year the company has made investments in, provided any guarantee or security or granted any loans or advances in the nature of loans, secured or unsecured, to companies, firms, Limited Liability Partnerships or any other parties, If so, </a:t>
            </a:r>
          </a:p>
          <a:p>
            <a:pPr marR="0" lvl="0" algn="l" defTabSz="914400" rtl="0" eaLnBrk="1" fontAlgn="auto" latinLnBrk="0" hangingPunct="1">
              <a:lnSpc>
                <a:spcPct val="100000"/>
              </a:lnSpc>
              <a:spcBef>
                <a:spcPts val="300"/>
              </a:spcBef>
              <a:spcAft>
                <a:spcPts val="300"/>
              </a:spcAft>
              <a:buClr>
                <a:srgbClr val="FFE600"/>
              </a:buClr>
              <a:buSzPct val="70000"/>
              <a:tabLst/>
              <a:defRPr/>
            </a:pPr>
            <a:r>
              <a:rPr kumimoji="0" lang="en-IN" sz="1400" b="0"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a)………..</a:t>
            </a:r>
          </a:p>
          <a:p>
            <a:pPr marR="0" lvl="0" algn="l" defTabSz="914400" rtl="0" eaLnBrk="1" fontAlgn="auto" latinLnBrk="0" hangingPunct="1">
              <a:lnSpc>
                <a:spcPct val="100000"/>
              </a:lnSpc>
              <a:spcBef>
                <a:spcPts val="300"/>
              </a:spcBef>
              <a:spcAft>
                <a:spcPts val="300"/>
              </a:spcAft>
              <a:buClr>
                <a:srgbClr val="FFE600"/>
              </a:buClr>
              <a:buSzPct val="70000"/>
              <a:tabLst/>
              <a:defRPr/>
            </a:pPr>
            <a:r>
              <a:rPr kumimoji="0" lang="en-IN" sz="1400" b="0"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b) whether the investments made, guarantees provided, security given and the terms and conditions of the grant of all loans and advances in the nature of loans and guarantees provided are not prejudicial to the company’s interest; </a:t>
            </a:r>
          </a:p>
        </p:txBody>
      </p:sp>
    </p:spTree>
    <p:extLst>
      <p:ext uri="{BB962C8B-B14F-4D97-AF65-F5344CB8AC3E}">
        <p14:creationId xmlns:p14="http://schemas.microsoft.com/office/powerpoint/2010/main" val="827729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Evergreening of loans and advances</a:t>
            </a:r>
          </a:p>
        </p:txBody>
      </p:sp>
      <p:sp>
        <p:nvSpPr>
          <p:cNvPr id="5" name="TextBox 4">
            <a:extLst>
              <a:ext uri="{FF2B5EF4-FFF2-40B4-BE49-F238E27FC236}">
                <a16:creationId xmlns:a16="http://schemas.microsoft.com/office/drawing/2014/main" id="{F510DACA-2488-4C53-87D2-034A22B3EEBC}"/>
              </a:ext>
            </a:extLst>
          </p:cNvPr>
          <p:cNvSpPr txBox="1"/>
          <p:nvPr/>
        </p:nvSpPr>
        <p:spPr>
          <a:xfrm>
            <a:off x="615634" y="2342990"/>
            <a:ext cx="11226961" cy="4028965"/>
          </a:xfrm>
          <a:prstGeom prst="rect">
            <a:avLst/>
          </a:prstGeom>
          <a:noFill/>
          <a:ln>
            <a:solidFill>
              <a:schemeClr val="bg1">
                <a:lumMod val="75000"/>
              </a:schemeClr>
            </a:solidFill>
          </a:ln>
        </p:spPr>
        <p:txBody>
          <a:bodyPr wrap="square" lIns="72000" tIns="108000" rIns="72000" bIns="72000" rtlCol="0">
            <a:spAutoFit/>
          </a:bodyPr>
          <a:lstStyle/>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Covers instances of ‘evergreening’ of loans/ advances in nature of loans</a:t>
            </a:r>
          </a:p>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r>
              <a:rPr lang="en-IN" sz="1400" dirty="0">
                <a:solidFill>
                  <a:srgbClr val="2E2E38"/>
                </a:solidFill>
                <a:latin typeface="EYInterstate Light" panose="02000506000000020004" pitchFamily="2" charset="0"/>
              </a:rPr>
              <a:t>Auditor to consider loans falling due as on the balance sheet date and which were renewed/extended/settled post balance sheet date and before the date of audit report</a:t>
            </a:r>
          </a:p>
          <a:p>
            <a:pPr marL="263525" indent="-263525">
              <a:spcAft>
                <a:spcPts val="400"/>
              </a:spcAft>
              <a:buClr>
                <a:srgbClr val="FFE600"/>
              </a:buClr>
              <a:buSzPct val="70000"/>
              <a:buFont typeface="Arial" pitchFamily="34" charset="0"/>
              <a:buChar char="►"/>
              <a:defRPr/>
            </a:pPr>
            <a:r>
              <a:rPr lang="en-IN" sz="1400" dirty="0">
                <a:latin typeface="EYInterstate Light" panose="02000506000000020004" pitchFamily="2" charset="0"/>
              </a:rPr>
              <a:t>Consider amendment in the Companies (Audit and Auditors) Amendment Rules, 2021 </a:t>
            </a:r>
          </a:p>
          <a:p>
            <a:pPr marL="263525" indent="-263525">
              <a:spcAft>
                <a:spcPts val="4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In case of complex group structures, it would be difficult to establish a clear audit trail for the transactions and thus making it difficult to identify any such transaction</a:t>
            </a:r>
          </a:p>
          <a:p>
            <a:pPr marL="263525" indent="-263525">
              <a:spcAft>
                <a:spcPts val="4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Determining the Total Loans and Advances in the nature of loans could pose challenges</a:t>
            </a:r>
          </a:p>
          <a:p>
            <a:pPr marL="263525" indent="-263525">
              <a:spcAft>
                <a:spcPts val="4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 T</a:t>
            </a:r>
            <a:r>
              <a:rPr kumimoji="0" lang="en-IN" sz="1400" i="1"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he term ‘evergreening’ is not defined in the Act. However, in general parlance it implies an attempt to mask loan default by giving </a:t>
            </a:r>
          </a:p>
          <a:p>
            <a:pPr marR="0" lvl="0" algn="l" defTabSz="914400" rtl="0" eaLnBrk="1" fontAlgn="auto" latinLnBrk="0" hangingPunct="1">
              <a:spcBef>
                <a:spcPts val="0"/>
              </a:spcBef>
              <a:spcAft>
                <a:spcPts val="400"/>
              </a:spcAft>
              <a:buClr>
                <a:srgbClr val="FFE600"/>
              </a:buClr>
              <a:buSzPct val="70000"/>
              <a:tabLst/>
              <a:defRPr/>
            </a:pPr>
            <a:r>
              <a:rPr kumimoji="0" lang="en-IN" sz="1400" i="1"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new loans to help delinquent borrowers to repay/adjust principal or pay interest on old loans.</a:t>
            </a:r>
          </a:p>
          <a:p>
            <a:pPr marL="80963" indent="-274638">
              <a:spcAft>
                <a:spcPts val="400"/>
              </a:spcAft>
              <a:buClr>
                <a:srgbClr val="FFE600"/>
              </a:buClr>
              <a:buSzPct val="70000"/>
              <a:buFont typeface="Arial" panose="020B0604020202020204" pitchFamily="34" charset="0"/>
              <a:buChar char="►"/>
              <a:defRPr/>
            </a:pPr>
            <a:r>
              <a:rPr lang="en-IN" sz="1400" dirty="0">
                <a:solidFill>
                  <a:srgbClr val="2E2E38"/>
                </a:solidFill>
                <a:latin typeface="EYInterstate Light" panose="02000506000000020004" pitchFamily="2" charset="0"/>
              </a:rPr>
              <a:t>Intent seems to mask loan default. Conversion of interest into loan is an attempt to provide extended time period to the borrower </a:t>
            </a:r>
          </a:p>
          <a:p>
            <a:pPr marL="80963" indent="-274638">
              <a:spcAft>
                <a:spcPts val="400"/>
              </a:spcAft>
              <a:buClr>
                <a:srgbClr val="FFE600"/>
              </a:buClr>
              <a:buSzPct val="70000"/>
              <a:buFont typeface="Arial" panose="020B0604020202020204" pitchFamily="34" charset="0"/>
              <a:buChar char="►"/>
              <a:defRPr/>
            </a:pPr>
            <a:endParaRPr lang="en-IN" sz="1400" dirty="0">
              <a:solidFill>
                <a:srgbClr val="2E2E38"/>
              </a:solidFill>
              <a:latin typeface="EYInterstate Light" panose="02000506000000020004" pitchFamily="2" charset="0"/>
            </a:endParaRPr>
          </a:p>
          <a:p>
            <a:pPr marL="263525" indent="-263525">
              <a:spcAft>
                <a:spcPts val="400"/>
              </a:spcAft>
              <a:buClr>
                <a:srgbClr val="FFE600"/>
              </a:buClr>
              <a:buSzPct val="70000"/>
              <a:buFont typeface="Arial" pitchFamily="34" charset="0"/>
              <a:buChar char="►"/>
              <a:defRPr/>
            </a:pPr>
            <a:endParaRPr lang="en-IN" sz="1400" dirty="0">
              <a:solidFill>
                <a:srgbClr val="2E2E38"/>
              </a:solidFill>
              <a:latin typeface="EYInterstate Light" panose="02000506000000020004" pitchFamily="2" charset="0"/>
            </a:endParaRPr>
          </a:p>
          <a:p>
            <a:pPr marL="263525" indent="-263525">
              <a:spcAft>
                <a:spcPts val="400"/>
              </a:spcAft>
              <a:buClr>
                <a:srgbClr val="FFE600"/>
              </a:buClr>
              <a:buSzPct val="70000"/>
              <a:buFont typeface="Arial" pitchFamily="34" charset="0"/>
              <a:buChar char="►"/>
              <a:defRPr/>
            </a:pPr>
            <a:endParaRPr lang="en-IN" sz="1400" dirty="0">
              <a:solidFill>
                <a:srgbClr val="2E2E38"/>
              </a:solidFill>
              <a:latin typeface="EYInterstate Light" panose="02000506000000020004" pitchFamily="2" charset="0"/>
            </a:endParaRPr>
          </a:p>
          <a:p>
            <a:pPr marL="263525" indent="-263525">
              <a:spcAft>
                <a:spcPts val="400"/>
              </a:spcAft>
              <a:buClr>
                <a:srgbClr val="FFE600"/>
              </a:buClr>
              <a:buSzPct val="70000"/>
              <a:buFont typeface="Arial" pitchFamily="34" charset="0"/>
              <a:buChar char="►"/>
              <a:defRPr/>
            </a:pPr>
            <a:endParaRPr lang="en-IN" sz="1400" dirty="0">
              <a:solidFill>
                <a:srgbClr val="2E2E38"/>
              </a:solidFill>
              <a:latin typeface="EYInterstate Light" panose="02000506000000020004" pitchFamily="2" charset="0"/>
            </a:endParaRPr>
          </a:p>
          <a:p>
            <a:pPr marL="263525" indent="-263525">
              <a:spcAft>
                <a:spcPts val="400"/>
              </a:spcAft>
              <a:buClr>
                <a:srgbClr val="FFE600"/>
              </a:buClr>
              <a:buSzPct val="70000"/>
              <a:buFont typeface="Arial" pitchFamily="34" charset="0"/>
              <a:buChar char="►"/>
              <a:defRPr/>
            </a:pPr>
            <a:endParaRPr lang="en-IN" sz="1400" dirty="0">
              <a:solidFill>
                <a:srgbClr val="2E2E38"/>
              </a:solidFill>
              <a:latin typeface="EYInterstate Light" panose="02000506000000020004" pitchFamily="2" charset="0"/>
            </a:endParaRPr>
          </a:p>
        </p:txBody>
      </p:sp>
      <p:sp>
        <p:nvSpPr>
          <p:cNvPr id="6" name="Rectangle: Single Corner Snipped 5">
            <a:extLst>
              <a:ext uri="{FF2B5EF4-FFF2-40B4-BE49-F238E27FC236}">
                <a16:creationId xmlns:a16="http://schemas.microsoft.com/office/drawing/2014/main" id="{05D5CB0D-98A5-45F4-B288-17EC20ED8D52}"/>
              </a:ext>
            </a:extLst>
          </p:cNvPr>
          <p:cNvSpPr/>
          <p:nvPr/>
        </p:nvSpPr>
        <p:spPr>
          <a:xfrm>
            <a:off x="615634" y="2019395"/>
            <a:ext cx="3644263" cy="354840"/>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Key considerations</a:t>
            </a:r>
          </a:p>
        </p:txBody>
      </p:sp>
      <p:sp>
        <p:nvSpPr>
          <p:cNvPr id="12" name="Rectangle 11">
            <a:extLst>
              <a:ext uri="{FF2B5EF4-FFF2-40B4-BE49-F238E27FC236}">
                <a16:creationId xmlns:a16="http://schemas.microsoft.com/office/drawing/2014/main" id="{1AA01819-F527-4218-85DC-83D678AF72DB}"/>
              </a:ext>
            </a:extLst>
          </p:cNvPr>
          <p:cNvSpPr/>
          <p:nvPr/>
        </p:nvSpPr>
        <p:spPr>
          <a:xfrm>
            <a:off x="609917" y="954592"/>
            <a:ext cx="11121165" cy="942822"/>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R="0" lvl="0" algn="l" defTabSz="914400" rtl="0" eaLnBrk="1" fontAlgn="auto" latinLnBrk="0" hangingPunct="1">
              <a:lnSpc>
                <a:spcPct val="100000"/>
              </a:lnSpc>
              <a:spcBef>
                <a:spcPts val="300"/>
              </a:spcBef>
              <a:spcAft>
                <a:spcPts val="300"/>
              </a:spcAft>
              <a:buClr>
                <a:srgbClr val="FFE600"/>
              </a:buClr>
              <a:buSzPct val="70000"/>
              <a:tabLst/>
              <a:defRPr/>
            </a:pPr>
            <a:r>
              <a:rPr kumimoji="0" lang="en-IN" sz="1400" b="0"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Whether any loan or advance in the nature of loan granted which has fallen due during the year, has been renewed or extended or fresh loans granted to settle the overdues of existing loans given to the same parties, if so, specify the aggregate amount of such dues renewed or extended or settled by fresh loans and the percentage of the aggregate to the total loans or advances in the nature of loans granted during the year [not applicable to companies whose principal business is to give loans];</a:t>
            </a:r>
          </a:p>
        </p:txBody>
      </p:sp>
      <p:sp>
        <p:nvSpPr>
          <p:cNvPr id="7" name="TextBox 6">
            <a:extLst>
              <a:ext uri="{FF2B5EF4-FFF2-40B4-BE49-F238E27FC236}">
                <a16:creationId xmlns:a16="http://schemas.microsoft.com/office/drawing/2014/main" id="{878E1E33-D482-4BC5-8CD1-BCEB8C7EAA0F}"/>
              </a:ext>
            </a:extLst>
          </p:cNvPr>
          <p:cNvSpPr txBox="1"/>
          <p:nvPr/>
        </p:nvSpPr>
        <p:spPr>
          <a:xfrm>
            <a:off x="1892216" y="5186500"/>
            <a:ext cx="2821305" cy="1026435"/>
          </a:xfrm>
          <a:prstGeom prst="rect">
            <a:avLst/>
          </a:prstGeom>
          <a:solidFill>
            <a:srgbClr val="C4C4CD"/>
          </a:solidFill>
        </p:spPr>
        <p:txBody>
          <a:bodyPr wrap="square" lIns="0" tIns="36576" rIns="0" bIns="0" rtlCol="0">
            <a:spAutoFit/>
          </a:bodyPr>
          <a:lstStyle/>
          <a:p>
            <a:pPr>
              <a:lnSpc>
                <a:spcPct val="85000"/>
              </a:lnSpc>
              <a:spcAft>
                <a:spcPts val="600"/>
              </a:spcAft>
              <a:buClr>
                <a:schemeClr val="accent2"/>
              </a:buClr>
              <a:buSzPct val="70000"/>
            </a:pPr>
            <a:r>
              <a:rPr lang="en-IN" sz="1600" b="1" dirty="0">
                <a:solidFill>
                  <a:srgbClr val="2E2E38"/>
                </a:solidFill>
                <a:latin typeface="EYInterstate" panose="02000503020000020004" pitchFamily="2" charset="0"/>
              </a:rPr>
              <a:t>January 2021</a:t>
            </a:r>
            <a:endParaRPr lang="en-IN" sz="1400" b="1" dirty="0">
              <a:solidFill>
                <a:srgbClr val="2E2E38"/>
              </a:solidFill>
              <a:latin typeface="EYInterstate" panose="02000503020000020004" pitchFamily="2" charset="0"/>
            </a:endParaRPr>
          </a:p>
          <a:p>
            <a:pPr marL="285750" indent="-285750">
              <a:lnSpc>
                <a:spcPct val="85000"/>
              </a:lnSpc>
              <a:spcAft>
                <a:spcPts val="600"/>
              </a:spcAft>
              <a:buClr>
                <a:srgbClr val="2E2E38"/>
              </a:buClr>
              <a:buSzPct val="70000"/>
              <a:buFont typeface="Arial" panose="020B0604020202020204" pitchFamily="34" charset="0"/>
              <a:buChar char="►"/>
            </a:pPr>
            <a:r>
              <a:rPr lang="en-IN" sz="1400" dirty="0">
                <a:solidFill>
                  <a:srgbClr val="2E2E38"/>
                </a:solidFill>
              </a:rPr>
              <a:t>Loan obtained Rs 100 </a:t>
            </a:r>
          </a:p>
          <a:p>
            <a:pPr marL="285750" indent="-285750">
              <a:lnSpc>
                <a:spcPct val="85000"/>
              </a:lnSpc>
              <a:spcAft>
                <a:spcPts val="600"/>
              </a:spcAft>
              <a:buClr>
                <a:srgbClr val="2E2E38"/>
              </a:buClr>
              <a:buSzPct val="70000"/>
              <a:buFont typeface="Arial" panose="020B0604020202020204" pitchFamily="34" charset="0"/>
              <a:buChar char="►"/>
            </a:pPr>
            <a:r>
              <a:rPr lang="en-IN" sz="1400" dirty="0">
                <a:solidFill>
                  <a:srgbClr val="2E2E38"/>
                </a:solidFill>
              </a:rPr>
              <a:t>Repayable on September 2021</a:t>
            </a:r>
          </a:p>
          <a:p>
            <a:pPr marL="285750" indent="-285750">
              <a:lnSpc>
                <a:spcPct val="85000"/>
              </a:lnSpc>
              <a:spcAft>
                <a:spcPts val="600"/>
              </a:spcAft>
              <a:buClr>
                <a:srgbClr val="2E2E38"/>
              </a:buClr>
              <a:buSzPct val="70000"/>
              <a:buFont typeface="Arial" panose="020B0604020202020204" pitchFamily="34" charset="0"/>
              <a:buChar char="►"/>
            </a:pPr>
            <a:r>
              <a:rPr lang="en-IN" sz="1400" dirty="0">
                <a:solidFill>
                  <a:srgbClr val="2E2E38"/>
                </a:solidFill>
              </a:rPr>
              <a:t>Interest rate 10% pa</a:t>
            </a:r>
          </a:p>
        </p:txBody>
      </p:sp>
      <p:sp>
        <p:nvSpPr>
          <p:cNvPr id="8" name="TextBox 7">
            <a:extLst>
              <a:ext uri="{FF2B5EF4-FFF2-40B4-BE49-F238E27FC236}">
                <a16:creationId xmlns:a16="http://schemas.microsoft.com/office/drawing/2014/main" id="{A6A73BFF-E6E4-4B61-A378-6518120BDC2A}"/>
              </a:ext>
            </a:extLst>
          </p:cNvPr>
          <p:cNvSpPr txBox="1"/>
          <p:nvPr/>
        </p:nvSpPr>
        <p:spPr>
          <a:xfrm>
            <a:off x="7605133" y="5126189"/>
            <a:ext cx="3303168" cy="1026435"/>
          </a:xfrm>
          <a:prstGeom prst="rect">
            <a:avLst/>
          </a:prstGeom>
          <a:solidFill>
            <a:srgbClr val="C4C4CD"/>
          </a:solidFill>
        </p:spPr>
        <p:txBody>
          <a:bodyPr wrap="square" lIns="0" tIns="36576" rIns="0" bIns="0" rtlCol="0">
            <a:spAutoFit/>
          </a:bodyPr>
          <a:lstStyle/>
          <a:p>
            <a:pPr>
              <a:lnSpc>
                <a:spcPct val="85000"/>
              </a:lnSpc>
              <a:spcAft>
                <a:spcPts val="600"/>
              </a:spcAft>
              <a:buClr>
                <a:schemeClr val="accent2"/>
              </a:buClr>
              <a:buSzPct val="70000"/>
            </a:pPr>
            <a:r>
              <a:rPr lang="en-IN" sz="1600" b="1" dirty="0">
                <a:solidFill>
                  <a:srgbClr val="2E2E38"/>
                </a:solidFill>
                <a:latin typeface="EYInterstate" panose="02000503020000020004" pitchFamily="2" charset="0"/>
              </a:rPr>
              <a:t>September 2021 </a:t>
            </a:r>
          </a:p>
          <a:p>
            <a:pPr marL="285750" indent="-285750">
              <a:lnSpc>
                <a:spcPct val="85000"/>
              </a:lnSpc>
              <a:spcAft>
                <a:spcPts val="600"/>
              </a:spcAft>
              <a:buClr>
                <a:srgbClr val="2E2E38"/>
              </a:buClr>
              <a:buSzPct val="70000"/>
              <a:buFont typeface="Arial" panose="020B0604020202020204" pitchFamily="34" charset="0"/>
              <a:buChar char="►"/>
            </a:pPr>
            <a:r>
              <a:rPr lang="en-IN" sz="1400" dirty="0">
                <a:solidFill>
                  <a:srgbClr val="2E2E38"/>
                </a:solidFill>
              </a:rPr>
              <a:t>Total amount due Rs. 105</a:t>
            </a:r>
          </a:p>
          <a:p>
            <a:pPr marL="285750" indent="-285750">
              <a:lnSpc>
                <a:spcPct val="85000"/>
              </a:lnSpc>
              <a:spcAft>
                <a:spcPts val="600"/>
              </a:spcAft>
              <a:buClr>
                <a:srgbClr val="2E2E38"/>
              </a:buClr>
              <a:buSzPct val="70000"/>
              <a:buFont typeface="Arial" panose="020B0604020202020204" pitchFamily="34" charset="0"/>
              <a:buChar char="►"/>
            </a:pPr>
            <a:r>
              <a:rPr lang="en-IN" sz="1400" dirty="0">
                <a:solidFill>
                  <a:srgbClr val="2E2E38"/>
                </a:solidFill>
              </a:rPr>
              <a:t>Interest is converted in to loan</a:t>
            </a:r>
          </a:p>
          <a:p>
            <a:pPr marL="285750" indent="-285750">
              <a:lnSpc>
                <a:spcPct val="85000"/>
              </a:lnSpc>
              <a:spcAft>
                <a:spcPts val="600"/>
              </a:spcAft>
              <a:buClr>
                <a:srgbClr val="2E2E38"/>
              </a:buClr>
              <a:buSzPct val="70000"/>
              <a:buFont typeface="Arial" panose="020B0604020202020204" pitchFamily="34" charset="0"/>
              <a:buChar char="►"/>
            </a:pPr>
            <a:r>
              <a:rPr lang="en-IN" sz="1400" dirty="0">
                <a:solidFill>
                  <a:srgbClr val="2E2E38"/>
                </a:solidFill>
              </a:rPr>
              <a:t>Rs 105 provided as fresh loan</a:t>
            </a:r>
          </a:p>
        </p:txBody>
      </p:sp>
      <p:cxnSp>
        <p:nvCxnSpPr>
          <p:cNvPr id="9" name="Straight Arrow Connector 8">
            <a:extLst>
              <a:ext uri="{FF2B5EF4-FFF2-40B4-BE49-F238E27FC236}">
                <a16:creationId xmlns:a16="http://schemas.microsoft.com/office/drawing/2014/main" id="{769FD691-B92E-4B31-8BC4-72B53F47BC64}"/>
              </a:ext>
            </a:extLst>
          </p:cNvPr>
          <p:cNvCxnSpPr/>
          <p:nvPr/>
        </p:nvCxnSpPr>
        <p:spPr>
          <a:xfrm>
            <a:off x="5307980" y="5554753"/>
            <a:ext cx="187340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365973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Loans and advances</a:t>
            </a:r>
          </a:p>
        </p:txBody>
      </p:sp>
      <p:sp>
        <p:nvSpPr>
          <p:cNvPr id="7" name="TextBox 6">
            <a:extLst>
              <a:ext uri="{FF2B5EF4-FFF2-40B4-BE49-F238E27FC236}">
                <a16:creationId xmlns:a16="http://schemas.microsoft.com/office/drawing/2014/main" id="{2E39EF9A-AF39-4196-8FB2-DE7681B7660B}"/>
              </a:ext>
            </a:extLst>
          </p:cNvPr>
          <p:cNvSpPr txBox="1"/>
          <p:nvPr/>
        </p:nvSpPr>
        <p:spPr>
          <a:xfrm>
            <a:off x="620077" y="1623741"/>
            <a:ext cx="11240970" cy="2674748"/>
          </a:xfrm>
          <a:prstGeom prst="rect">
            <a:avLst/>
          </a:prstGeom>
          <a:noFill/>
          <a:ln>
            <a:solidFill>
              <a:schemeClr val="bg1">
                <a:lumMod val="75000"/>
              </a:schemeClr>
            </a:solidFill>
          </a:ln>
        </p:spPr>
        <p:txBody>
          <a:bodyPr wrap="square" lIns="72000" tIns="108000" rIns="72000" bIns="72000" rtlCol="0">
            <a:spAutoFit/>
          </a:bodyPr>
          <a:lstStyle/>
          <a:p>
            <a:pPr marL="263525" indent="-263525">
              <a:spcBef>
                <a:spcPts val="200"/>
              </a:spcBef>
              <a:spcAft>
                <a:spcPts val="200"/>
              </a:spcAft>
              <a:buClr>
                <a:srgbClr val="FFE600"/>
              </a:buClr>
              <a:buSzPct val="70000"/>
              <a:buFont typeface="Arial" pitchFamily="34" charset="0"/>
              <a:buChar char="►"/>
              <a:defRPr/>
            </a:pPr>
            <a:endParaRPr lang="en-IN" sz="1600" dirty="0">
              <a:solidFill>
                <a:srgbClr val="2E2E38"/>
              </a:solidFill>
              <a:latin typeface="EYInterstate Light" panose="02000506000000020004" pitchFamily="2" charset="0"/>
            </a:endParaRPr>
          </a:p>
          <a:p>
            <a:pPr>
              <a:spcBef>
                <a:spcPts val="200"/>
              </a:spcBef>
              <a:spcAft>
                <a:spcPts val="200"/>
              </a:spcAft>
              <a:buClr>
                <a:srgbClr val="FFE600"/>
              </a:buClr>
              <a:buSzPct val="70000"/>
              <a:defRPr/>
            </a:pPr>
            <a:r>
              <a:rPr lang="en-IN" sz="1600" dirty="0">
                <a:solidFill>
                  <a:srgbClr val="2E2E38"/>
                </a:solidFill>
                <a:latin typeface="EYInterstate Light" panose="02000506000000020004" pitchFamily="2" charset="0"/>
              </a:rPr>
              <a:t>Clause (iii) (c) – </a:t>
            </a:r>
          </a:p>
          <a:p>
            <a:pPr>
              <a:spcBef>
                <a:spcPts val="200"/>
              </a:spcBef>
              <a:spcAft>
                <a:spcPts val="200"/>
              </a:spcAft>
              <a:buClr>
                <a:srgbClr val="FFE600"/>
              </a:buClr>
              <a:buSzPct val="70000"/>
              <a:defRPr/>
            </a:pPr>
            <a:r>
              <a:rPr lang="en-IN" sz="1600" dirty="0">
                <a:solidFill>
                  <a:srgbClr val="2E2E38"/>
                </a:solidFill>
                <a:latin typeface="EYInterstate Light" panose="02000506000000020004" pitchFamily="2" charset="0"/>
              </a:rPr>
              <a:t>in respect of loans and advances in the nature of loans, whether the schedule of repayment of principal and payment of interest has been stipulated and whether the repayments or receipts are regular; </a:t>
            </a:r>
          </a:p>
          <a:p>
            <a:pPr>
              <a:spcBef>
                <a:spcPts val="200"/>
              </a:spcBef>
              <a:spcAft>
                <a:spcPts val="200"/>
              </a:spcAft>
              <a:buClr>
                <a:srgbClr val="FFE600"/>
              </a:buClr>
              <a:buSzPct val="70000"/>
              <a:defRPr/>
            </a:pPr>
            <a:endParaRPr lang="en-IN" sz="1600" dirty="0">
              <a:solidFill>
                <a:srgbClr val="2E2E38"/>
              </a:solidFill>
              <a:latin typeface="EYInterstate Light" panose="02000506000000020004" pitchFamily="2" charset="0"/>
            </a:endParaRPr>
          </a:p>
          <a:p>
            <a:pPr>
              <a:spcBef>
                <a:spcPts val="200"/>
              </a:spcBef>
              <a:spcAft>
                <a:spcPts val="200"/>
              </a:spcAft>
              <a:buClr>
                <a:srgbClr val="FFE600"/>
              </a:buClr>
              <a:buSzPct val="70000"/>
              <a:defRPr/>
            </a:pPr>
            <a:r>
              <a:rPr lang="en-IN" sz="1600" dirty="0">
                <a:solidFill>
                  <a:srgbClr val="2E2E38"/>
                </a:solidFill>
                <a:latin typeface="EYInterstate Light" panose="02000506000000020004" pitchFamily="2" charset="0"/>
              </a:rPr>
              <a:t>Clause (iii) (d) – </a:t>
            </a:r>
          </a:p>
          <a:p>
            <a:pPr>
              <a:spcBef>
                <a:spcPts val="200"/>
              </a:spcBef>
              <a:spcAft>
                <a:spcPts val="200"/>
              </a:spcAft>
              <a:buClr>
                <a:srgbClr val="FFE600"/>
              </a:buClr>
              <a:buSzPct val="70000"/>
              <a:defRPr/>
            </a:pPr>
            <a:r>
              <a:rPr lang="en-IN" sz="1600" dirty="0">
                <a:solidFill>
                  <a:srgbClr val="2E2E38"/>
                </a:solidFill>
                <a:latin typeface="EYInterstate Light" panose="02000506000000020004" pitchFamily="2" charset="0"/>
              </a:rPr>
              <a:t>if the amount is overdue, state the total amount overdue for more than ninety days, and whether reasonable steps have been taken by the company for recovery of the principal and interest; </a:t>
            </a:r>
          </a:p>
          <a:p>
            <a:pPr marL="263525" indent="-263525">
              <a:spcBef>
                <a:spcPts val="200"/>
              </a:spcBef>
              <a:spcAft>
                <a:spcPts val="200"/>
              </a:spcAft>
              <a:buClr>
                <a:srgbClr val="FFE600"/>
              </a:buClr>
              <a:buSzPct val="70000"/>
              <a:buFont typeface="Arial" pitchFamily="34" charset="0"/>
              <a:buChar char="►"/>
              <a:defRPr/>
            </a:pPr>
            <a:endParaRPr lang="en-IN" sz="1400" dirty="0">
              <a:solidFill>
                <a:srgbClr val="2E2E38"/>
              </a:solidFill>
              <a:latin typeface="EYInterstate Light" panose="02000506000000020004" pitchFamily="2" charset="0"/>
            </a:endParaRPr>
          </a:p>
        </p:txBody>
      </p:sp>
      <p:sp>
        <p:nvSpPr>
          <p:cNvPr id="9" name="Rectangle: Single Corner Snipped 8">
            <a:extLst>
              <a:ext uri="{FF2B5EF4-FFF2-40B4-BE49-F238E27FC236}">
                <a16:creationId xmlns:a16="http://schemas.microsoft.com/office/drawing/2014/main" id="{C310337F-9C27-4C88-AEA5-F3116B604AD9}"/>
              </a:ext>
            </a:extLst>
          </p:cNvPr>
          <p:cNvSpPr/>
          <p:nvPr/>
        </p:nvSpPr>
        <p:spPr>
          <a:xfrm>
            <a:off x="609918" y="1247821"/>
            <a:ext cx="4409439" cy="375920"/>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en-IN" sz="1400" b="1" dirty="0">
                <a:solidFill>
                  <a:srgbClr val="2E2E38"/>
                </a:solidFill>
                <a:latin typeface="EYInterstate" panose="02000503020000020004" pitchFamily="2" charset="0"/>
              </a:rPr>
              <a:t>Other clauses for loans and advances</a:t>
            </a:r>
          </a:p>
        </p:txBody>
      </p:sp>
      <p:sp>
        <p:nvSpPr>
          <p:cNvPr id="10" name="Rectangle: Single Corner Snipped 9">
            <a:extLst>
              <a:ext uri="{FF2B5EF4-FFF2-40B4-BE49-F238E27FC236}">
                <a16:creationId xmlns:a16="http://schemas.microsoft.com/office/drawing/2014/main" id="{11E6E6FE-1E60-4471-AE04-73D346F42D27}"/>
              </a:ext>
            </a:extLst>
          </p:cNvPr>
          <p:cNvSpPr/>
          <p:nvPr/>
        </p:nvSpPr>
        <p:spPr>
          <a:xfrm>
            <a:off x="609918" y="5234258"/>
            <a:ext cx="10978515" cy="1010425"/>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en-IN" sz="1400" dirty="0">
                <a:solidFill>
                  <a:srgbClr val="2E2E38"/>
                </a:solidFill>
                <a:latin typeface="EYInterstate" panose="02000503020000020004" pitchFamily="2" charset="0"/>
              </a:rPr>
              <a:t>The above two clauses are also applicable to companies whose principal business is to give loans</a:t>
            </a:r>
          </a:p>
          <a:p>
            <a:pPr>
              <a:defRPr/>
            </a:pPr>
            <a:endParaRPr lang="en-IN" sz="1400" dirty="0">
              <a:solidFill>
                <a:srgbClr val="2E2E38"/>
              </a:solidFill>
              <a:latin typeface="EYInterstate" panose="02000503020000020004" pitchFamily="2" charset="0"/>
            </a:endParaRPr>
          </a:p>
          <a:p>
            <a:pPr>
              <a:defRPr/>
            </a:pPr>
            <a:r>
              <a:rPr lang="en-IN" sz="1400" dirty="0">
                <a:solidFill>
                  <a:srgbClr val="2E2E38"/>
                </a:solidFill>
                <a:latin typeface="EYInterstate" panose="02000503020000020004" pitchFamily="2" charset="0"/>
              </a:rPr>
              <a:t>This may put significant challenges for NBFCs</a:t>
            </a:r>
          </a:p>
        </p:txBody>
      </p:sp>
      <p:sp>
        <p:nvSpPr>
          <p:cNvPr id="11" name="Rectangle: Single Corner Snipped 10">
            <a:extLst>
              <a:ext uri="{FF2B5EF4-FFF2-40B4-BE49-F238E27FC236}">
                <a16:creationId xmlns:a16="http://schemas.microsoft.com/office/drawing/2014/main" id="{CBD3083A-EE5F-4E48-8EBB-88DC47D8FC11}"/>
              </a:ext>
            </a:extLst>
          </p:cNvPr>
          <p:cNvSpPr/>
          <p:nvPr/>
        </p:nvSpPr>
        <p:spPr>
          <a:xfrm flipH="1">
            <a:off x="11182265" y="5234258"/>
            <a:ext cx="406168" cy="375920"/>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endParaRPr lang="en-IN" sz="1400" b="1" dirty="0">
              <a:solidFill>
                <a:srgbClr val="2E2E38"/>
              </a:solidFill>
              <a:latin typeface="EYInterstate" panose="02000503020000020004" pitchFamily="2" charset="0"/>
            </a:endParaRPr>
          </a:p>
        </p:txBody>
      </p:sp>
    </p:spTree>
    <p:extLst>
      <p:ext uri="{BB962C8B-B14F-4D97-AF65-F5344CB8AC3E}">
        <p14:creationId xmlns:p14="http://schemas.microsoft.com/office/powerpoint/2010/main" val="40421658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a:xfrm>
            <a:off x="609918" y="223080"/>
            <a:ext cx="10978515" cy="590880"/>
          </a:xfrm>
        </p:spPr>
        <p:txBody>
          <a:bodyPr/>
          <a:lstStyle/>
          <a:p>
            <a:r>
              <a:rPr lang="en-IN" dirty="0"/>
              <a:t>Acceptance of Deposits</a:t>
            </a:r>
          </a:p>
        </p:txBody>
      </p:sp>
      <p:sp>
        <p:nvSpPr>
          <p:cNvPr id="5" name="TextBox 4">
            <a:extLst>
              <a:ext uri="{FF2B5EF4-FFF2-40B4-BE49-F238E27FC236}">
                <a16:creationId xmlns:a16="http://schemas.microsoft.com/office/drawing/2014/main" id="{F510DACA-2488-4C53-87D2-034A22B3EEBC}"/>
              </a:ext>
            </a:extLst>
          </p:cNvPr>
          <p:cNvSpPr txBox="1"/>
          <p:nvPr/>
        </p:nvSpPr>
        <p:spPr>
          <a:xfrm>
            <a:off x="534717" y="2917282"/>
            <a:ext cx="11240970" cy="1464160"/>
          </a:xfrm>
          <a:prstGeom prst="rect">
            <a:avLst/>
          </a:prstGeom>
          <a:noFill/>
          <a:ln>
            <a:solidFill>
              <a:schemeClr val="bg1">
                <a:lumMod val="75000"/>
              </a:schemeClr>
            </a:solidFill>
          </a:ln>
        </p:spPr>
        <p:txBody>
          <a:bodyPr wrap="square" lIns="72000" tIns="108000" rIns="72000" bIns="72000" rtlCol="0">
            <a:spAutoFit/>
          </a:bodyPr>
          <a:lstStyle/>
          <a:p>
            <a:pPr marL="263525" indent="-263525">
              <a:spcBef>
                <a:spcPts val="200"/>
              </a:spcBef>
              <a:spcAft>
                <a:spcPts val="2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Scope has been extended to amounts which are deemed to be deposits </a:t>
            </a:r>
          </a:p>
          <a:p>
            <a:pPr marL="263525" indent="-263525">
              <a:spcBef>
                <a:spcPts val="200"/>
              </a:spcBef>
              <a:spcAft>
                <a:spcPts val="2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Earlier coverage was limited to deposits which is continuing</a:t>
            </a:r>
          </a:p>
          <a:p>
            <a:pPr marL="263525" indent="-263525">
              <a:spcBef>
                <a:spcPts val="200"/>
              </a:spcBef>
              <a:spcAft>
                <a:spcPts val="200"/>
              </a:spcAft>
              <a:buClr>
                <a:srgbClr val="FFE600"/>
              </a:buClr>
              <a:buSzPct val="70000"/>
              <a:buFont typeface="Arial" pitchFamily="34" charset="0"/>
              <a:buChar char="►"/>
              <a:defRPr/>
            </a:pPr>
            <a:r>
              <a:rPr lang="en-US" sz="1400" dirty="0">
                <a:solidFill>
                  <a:srgbClr val="2E2E38"/>
                </a:solidFill>
                <a:latin typeface="EYInterstate Light" panose="02000506000000020004" pitchFamily="2" charset="0"/>
              </a:rPr>
              <a:t>Examples of deemed deposits include: </a:t>
            </a:r>
            <a:endParaRPr lang="en-IN" sz="1400" dirty="0">
              <a:solidFill>
                <a:srgbClr val="2E2E38"/>
              </a:solidFill>
              <a:latin typeface="EYInterstate Light" panose="02000506000000020004" pitchFamily="2" charset="0"/>
            </a:endParaRPr>
          </a:p>
          <a:p>
            <a:pPr marL="720725" lvl="1" indent="-263525">
              <a:spcBef>
                <a:spcPts val="200"/>
              </a:spcBef>
              <a:spcAft>
                <a:spcPts val="200"/>
              </a:spcAft>
              <a:buClr>
                <a:srgbClr val="FFE600"/>
              </a:buClr>
              <a:buSzPct val="70000"/>
              <a:buFont typeface="Arial" pitchFamily="34" charset="0"/>
              <a:buChar char="►"/>
              <a:defRPr/>
            </a:pPr>
            <a:r>
              <a:rPr lang="en-US" sz="1400" dirty="0">
                <a:solidFill>
                  <a:srgbClr val="2E2E38"/>
                </a:solidFill>
                <a:latin typeface="EYInterstate Light" panose="02000506000000020004" pitchFamily="2" charset="0"/>
              </a:rPr>
              <a:t>Advance from customers outstanding for more than 365 days</a:t>
            </a:r>
            <a:endParaRPr lang="en-IN" sz="1400" dirty="0">
              <a:solidFill>
                <a:srgbClr val="2E2E38"/>
              </a:solidFill>
              <a:latin typeface="EYInterstate Light" panose="02000506000000020004" pitchFamily="2" charset="0"/>
            </a:endParaRPr>
          </a:p>
          <a:p>
            <a:pPr marL="720725" lvl="1" indent="-263525">
              <a:spcBef>
                <a:spcPts val="200"/>
              </a:spcBef>
              <a:spcAft>
                <a:spcPts val="200"/>
              </a:spcAft>
              <a:buClr>
                <a:srgbClr val="FFE600"/>
              </a:buClr>
              <a:buSzPct val="70000"/>
              <a:buFont typeface="Arial" pitchFamily="34" charset="0"/>
              <a:buChar char="►"/>
              <a:defRPr/>
            </a:pPr>
            <a:r>
              <a:rPr lang="en-US" sz="1400" dirty="0">
                <a:solidFill>
                  <a:srgbClr val="2E2E38"/>
                </a:solidFill>
                <a:latin typeface="EYInterstate Light" panose="02000506000000020004" pitchFamily="2" charset="0"/>
              </a:rPr>
              <a:t>Shares not allotted within 60 days and share application money not refunded within 15 days</a:t>
            </a:r>
            <a:endParaRPr lang="en-IN" sz="1400" dirty="0">
              <a:solidFill>
                <a:srgbClr val="2E2E38"/>
              </a:solidFill>
              <a:latin typeface="EYInterstate Light" panose="02000506000000020004" pitchFamily="2" charset="0"/>
            </a:endParaRPr>
          </a:p>
        </p:txBody>
      </p:sp>
      <p:sp>
        <p:nvSpPr>
          <p:cNvPr id="6" name="Rectangle: Single Corner Snipped 5">
            <a:extLst>
              <a:ext uri="{FF2B5EF4-FFF2-40B4-BE49-F238E27FC236}">
                <a16:creationId xmlns:a16="http://schemas.microsoft.com/office/drawing/2014/main" id="{05D5CB0D-98A5-45F4-B288-17EC20ED8D52}"/>
              </a:ext>
            </a:extLst>
          </p:cNvPr>
          <p:cNvSpPr/>
          <p:nvPr/>
        </p:nvSpPr>
        <p:spPr>
          <a:xfrm>
            <a:off x="524558" y="2541362"/>
            <a:ext cx="4409439" cy="375920"/>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r>
              <a:rPr lang="en-IN" sz="1400" b="1" dirty="0">
                <a:solidFill>
                  <a:srgbClr val="2E2E38"/>
                </a:solidFill>
                <a:latin typeface="EYInterstate" panose="02000503020000020004" pitchFamily="2" charset="0"/>
              </a:rPr>
              <a:t>Key Consideration</a:t>
            </a:r>
          </a:p>
        </p:txBody>
      </p:sp>
      <p:sp>
        <p:nvSpPr>
          <p:cNvPr id="12" name="Rectangle 11">
            <a:extLst>
              <a:ext uri="{FF2B5EF4-FFF2-40B4-BE49-F238E27FC236}">
                <a16:creationId xmlns:a16="http://schemas.microsoft.com/office/drawing/2014/main" id="{1AA01819-F527-4218-85DC-83D678AF72DB}"/>
              </a:ext>
            </a:extLst>
          </p:cNvPr>
          <p:cNvSpPr/>
          <p:nvPr/>
        </p:nvSpPr>
        <p:spPr>
          <a:xfrm>
            <a:off x="468351" y="1186721"/>
            <a:ext cx="11385395" cy="1065825"/>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Aft>
                <a:spcPts val="600"/>
              </a:spcAft>
              <a:buClr>
                <a:srgbClr val="27ACAA"/>
              </a:buClr>
              <a:buSzPct val="70000"/>
              <a:defRPr/>
            </a:pPr>
            <a:r>
              <a:rPr lang="en-IN" sz="1200" b="1" dirty="0">
                <a:solidFill>
                  <a:srgbClr val="FFE600"/>
                </a:solidFill>
                <a:latin typeface="EYInterstate" panose="02000503020000020004" pitchFamily="2" charset="0"/>
                <a:cs typeface="Times New Roman" panose="02020603050405020304" pitchFamily="18" charset="0"/>
              </a:rPr>
              <a:t>clause (V):</a:t>
            </a:r>
            <a:r>
              <a:rPr lang="en-IN" sz="1200" dirty="0">
                <a:solidFill>
                  <a:prstClr val="white"/>
                </a:solidFill>
                <a:latin typeface="EYInterstate Light"/>
                <a:cs typeface="Times New Roman" panose="02020603050405020304" pitchFamily="18" charset="0"/>
              </a:rPr>
              <a:t>  In respect of deposits accepted by the company or amounts which are deemed to be deposits, whether the directives issued by RBI and the provisions of Section 73 to 76 or any other relevant provisions of the Companies Act, 2013 and rules made thereunder are complied with, if not, the nature of contravention to be stated……….</a:t>
            </a:r>
          </a:p>
        </p:txBody>
      </p:sp>
    </p:spTree>
    <p:extLst>
      <p:ext uri="{BB962C8B-B14F-4D97-AF65-F5344CB8AC3E}">
        <p14:creationId xmlns:p14="http://schemas.microsoft.com/office/powerpoint/2010/main" val="11143310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a:extLst>
              <a:ext uri="{FF2B5EF4-FFF2-40B4-BE49-F238E27FC236}">
                <a16:creationId xmlns:a16="http://schemas.microsoft.com/office/drawing/2014/main" id="{2E43C54C-411D-4BDB-8AA4-28AA29041230}"/>
              </a:ext>
            </a:extLst>
          </p:cNvPr>
          <p:cNvSpPr>
            <a:spLocks noGrp="1"/>
          </p:cNvSpPr>
          <p:nvPr>
            <p:ph type="title"/>
          </p:nvPr>
        </p:nvSpPr>
        <p:spPr>
          <a:xfrm>
            <a:off x="609918" y="294200"/>
            <a:ext cx="10978515" cy="590880"/>
          </a:xfrm>
        </p:spPr>
        <p:txBody>
          <a:bodyPr/>
          <a:lstStyle/>
          <a:p>
            <a:r>
              <a:rPr lang="en-IN" dirty="0"/>
              <a:t>Clause (VII) : Statutory dues</a:t>
            </a:r>
          </a:p>
        </p:txBody>
      </p:sp>
      <p:sp>
        <p:nvSpPr>
          <p:cNvPr id="6" name="Rectangle: Rounded Corners 5">
            <a:extLst>
              <a:ext uri="{FF2B5EF4-FFF2-40B4-BE49-F238E27FC236}">
                <a16:creationId xmlns:a16="http://schemas.microsoft.com/office/drawing/2014/main" id="{4A92531E-ECDC-40FE-A5EB-79094BFEABAD}"/>
              </a:ext>
            </a:extLst>
          </p:cNvPr>
          <p:cNvSpPr/>
          <p:nvPr/>
        </p:nvSpPr>
        <p:spPr>
          <a:xfrm>
            <a:off x="535259" y="1237791"/>
            <a:ext cx="10560205" cy="3479178"/>
          </a:xfrm>
          <a:prstGeom prst="roundRect">
            <a:avLst/>
          </a:pr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7" name="TextBox 6">
            <a:extLst>
              <a:ext uri="{FF2B5EF4-FFF2-40B4-BE49-F238E27FC236}">
                <a16:creationId xmlns:a16="http://schemas.microsoft.com/office/drawing/2014/main" id="{9B857089-9E47-4697-B04C-540328431656}"/>
              </a:ext>
            </a:extLst>
          </p:cNvPr>
          <p:cNvSpPr txBox="1"/>
          <p:nvPr/>
        </p:nvSpPr>
        <p:spPr>
          <a:xfrm>
            <a:off x="935618" y="1482346"/>
            <a:ext cx="10126392" cy="2431435"/>
          </a:xfrm>
          <a:prstGeom prst="rect">
            <a:avLst/>
          </a:prstGeom>
          <a:noFill/>
        </p:spPr>
        <p:txBody>
          <a:bodyPr wrap="square" lIns="0" tIns="36576" rIns="0" bIns="0" rtlCol="0">
            <a:spAutoFit/>
          </a:bodyPr>
          <a:lstStyle/>
          <a:p>
            <a:pPr>
              <a:lnSpc>
                <a:spcPct val="85000"/>
              </a:lnSpc>
              <a:spcAft>
                <a:spcPts val="600"/>
              </a:spcAft>
              <a:buClr>
                <a:schemeClr val="accent2"/>
              </a:buClr>
              <a:buSzPct val="70000"/>
            </a:pPr>
            <a:endParaRPr lang="en-IN" sz="1400" dirty="0"/>
          </a:p>
          <a:p>
            <a:pPr marL="285750" indent="-285750">
              <a:lnSpc>
                <a:spcPct val="85000"/>
              </a:lnSpc>
              <a:spcAft>
                <a:spcPts val="600"/>
              </a:spcAft>
              <a:buClr>
                <a:srgbClr val="FFE600"/>
              </a:buClr>
              <a:buSzPct val="70000"/>
              <a:buFont typeface="Wingdings" panose="05000000000000000000" pitchFamily="2" charset="2"/>
              <a:buChar char="Ø"/>
            </a:pPr>
            <a:r>
              <a:rPr lang="en-IN" sz="1600" dirty="0">
                <a:solidFill>
                  <a:srgbClr val="2E2E38"/>
                </a:solidFill>
                <a:latin typeface="+mj-lt"/>
              </a:rPr>
              <a:t>This clause is same as CARO 2016 except the following :</a:t>
            </a:r>
          </a:p>
          <a:p>
            <a:pPr marL="285750" indent="-285750">
              <a:lnSpc>
                <a:spcPct val="85000"/>
              </a:lnSpc>
              <a:spcAft>
                <a:spcPts val="600"/>
              </a:spcAft>
              <a:buClr>
                <a:srgbClr val="FFE600"/>
              </a:buClr>
              <a:buSzPct val="70000"/>
              <a:buFont typeface="Wingdings" panose="05000000000000000000" pitchFamily="2" charset="2"/>
              <a:buChar char="Ø"/>
            </a:pPr>
            <a:endParaRPr lang="en-IN" sz="1600" dirty="0">
              <a:solidFill>
                <a:srgbClr val="2E2E38"/>
              </a:solidFill>
              <a:latin typeface="+mj-lt"/>
            </a:endParaRPr>
          </a:p>
          <a:p>
            <a:pPr marL="285750" indent="-285750">
              <a:lnSpc>
                <a:spcPct val="85000"/>
              </a:lnSpc>
              <a:spcAft>
                <a:spcPts val="600"/>
              </a:spcAft>
              <a:buClr>
                <a:srgbClr val="FFE600"/>
              </a:buClr>
              <a:buSzPct val="70000"/>
              <a:buFont typeface="Wingdings" panose="05000000000000000000" pitchFamily="2" charset="2"/>
              <a:buChar char="Ø"/>
            </a:pPr>
            <a:r>
              <a:rPr lang="en-IN" sz="1600" dirty="0">
                <a:solidFill>
                  <a:srgbClr val="2E2E38"/>
                </a:solidFill>
                <a:latin typeface="+mj-lt"/>
              </a:rPr>
              <a:t>Auditor to report on timely payment of </a:t>
            </a:r>
            <a:r>
              <a:rPr lang="en-IN" sz="1600" dirty="0">
                <a:solidFill>
                  <a:srgbClr val="FF0000"/>
                </a:solidFill>
                <a:latin typeface="+mj-lt"/>
              </a:rPr>
              <a:t>GST</a:t>
            </a:r>
            <a:r>
              <a:rPr lang="en-IN" sz="1600" dirty="0">
                <a:solidFill>
                  <a:srgbClr val="2E2E38"/>
                </a:solidFill>
                <a:latin typeface="+mj-lt"/>
              </a:rPr>
              <a:t> along with other undisputed statutory dues</a:t>
            </a:r>
          </a:p>
          <a:p>
            <a:pPr marL="285750" indent="-285750">
              <a:lnSpc>
                <a:spcPct val="85000"/>
              </a:lnSpc>
              <a:spcAft>
                <a:spcPts val="600"/>
              </a:spcAft>
              <a:buClr>
                <a:srgbClr val="FFE600"/>
              </a:buClr>
              <a:buSzPct val="70000"/>
              <a:buFont typeface="Wingdings" panose="05000000000000000000" pitchFamily="2" charset="2"/>
              <a:buChar char="Ø"/>
            </a:pPr>
            <a:endParaRPr lang="en-IN" sz="1600" dirty="0">
              <a:solidFill>
                <a:srgbClr val="2E2E38"/>
              </a:solidFill>
              <a:latin typeface="+mj-lt"/>
            </a:endParaRPr>
          </a:p>
          <a:p>
            <a:pPr marL="285750" indent="-285750">
              <a:lnSpc>
                <a:spcPct val="85000"/>
              </a:lnSpc>
              <a:spcAft>
                <a:spcPts val="600"/>
              </a:spcAft>
              <a:buClr>
                <a:srgbClr val="FFE600"/>
              </a:buClr>
              <a:buSzPct val="70000"/>
              <a:buFont typeface="Wingdings" panose="05000000000000000000" pitchFamily="2" charset="2"/>
              <a:buChar char="Ø"/>
            </a:pPr>
            <a:r>
              <a:rPr lang="en-IN" sz="1600" dirty="0">
                <a:solidFill>
                  <a:srgbClr val="2E2E38"/>
                </a:solidFill>
                <a:latin typeface="+mj-lt"/>
              </a:rPr>
              <a:t>Reporting of </a:t>
            </a:r>
            <a:r>
              <a:rPr lang="en-IN" sz="1600" dirty="0">
                <a:solidFill>
                  <a:srgbClr val="FF0000"/>
                </a:solidFill>
                <a:latin typeface="+mj-lt"/>
              </a:rPr>
              <a:t>all unpaid statutory dues</a:t>
            </a:r>
            <a:r>
              <a:rPr lang="en-IN" sz="1600" dirty="0">
                <a:solidFill>
                  <a:srgbClr val="2E2E38"/>
                </a:solidFill>
                <a:latin typeface="+mj-lt"/>
              </a:rPr>
              <a:t> which are disputed. In CARO 2016, reporting was restricted to specified dues (i.e. income tax, sales tax, service tax, custom duty, excise, VAT)</a:t>
            </a:r>
          </a:p>
          <a:p>
            <a:pPr>
              <a:lnSpc>
                <a:spcPct val="85000"/>
              </a:lnSpc>
              <a:spcAft>
                <a:spcPts val="600"/>
              </a:spcAft>
              <a:buClr>
                <a:schemeClr val="accent2"/>
              </a:buClr>
              <a:buSzPct val="70000"/>
            </a:pPr>
            <a:endParaRPr lang="en-IN" sz="1200" dirty="0">
              <a:solidFill>
                <a:schemeClr val="bg1"/>
              </a:solidFill>
              <a:latin typeface="+mj-lt"/>
            </a:endParaRPr>
          </a:p>
          <a:p>
            <a:pPr>
              <a:lnSpc>
                <a:spcPct val="85000"/>
              </a:lnSpc>
              <a:spcAft>
                <a:spcPts val="600"/>
              </a:spcAft>
              <a:buClr>
                <a:schemeClr val="accent2"/>
              </a:buClr>
              <a:buSzPct val="70000"/>
            </a:pPr>
            <a:endParaRPr lang="en-IN" sz="1400" dirty="0">
              <a:solidFill>
                <a:schemeClr val="bg1"/>
              </a:solidFill>
              <a:latin typeface="+mj-lt"/>
            </a:endParaRPr>
          </a:p>
        </p:txBody>
      </p:sp>
      <p:sp>
        <p:nvSpPr>
          <p:cNvPr id="12" name="Rectangle: Single Corner Snipped 11">
            <a:extLst>
              <a:ext uri="{FF2B5EF4-FFF2-40B4-BE49-F238E27FC236}">
                <a16:creationId xmlns:a16="http://schemas.microsoft.com/office/drawing/2014/main" id="{3B1E1A9E-974C-42EF-8A88-3A4BD50CEC5B}"/>
              </a:ext>
            </a:extLst>
          </p:cNvPr>
          <p:cNvSpPr/>
          <p:nvPr/>
        </p:nvSpPr>
        <p:spPr>
          <a:xfrm>
            <a:off x="609918" y="1037348"/>
            <a:ext cx="3644263" cy="354840"/>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Key considerations</a:t>
            </a:r>
          </a:p>
        </p:txBody>
      </p:sp>
    </p:spTree>
    <p:extLst>
      <p:ext uri="{BB962C8B-B14F-4D97-AF65-F5344CB8AC3E}">
        <p14:creationId xmlns:p14="http://schemas.microsoft.com/office/powerpoint/2010/main" val="12535774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Undisclosed income</a:t>
            </a:r>
            <a:br>
              <a:rPr lang="en-IN" dirty="0"/>
            </a:br>
            <a:endParaRPr lang="en-IN" dirty="0"/>
          </a:p>
        </p:txBody>
      </p:sp>
      <p:sp>
        <p:nvSpPr>
          <p:cNvPr id="5" name="TextBox 4">
            <a:extLst>
              <a:ext uri="{FF2B5EF4-FFF2-40B4-BE49-F238E27FC236}">
                <a16:creationId xmlns:a16="http://schemas.microsoft.com/office/drawing/2014/main" id="{F510DACA-2488-4C53-87D2-034A22B3EEBC}"/>
              </a:ext>
            </a:extLst>
          </p:cNvPr>
          <p:cNvSpPr txBox="1"/>
          <p:nvPr/>
        </p:nvSpPr>
        <p:spPr>
          <a:xfrm>
            <a:off x="367990" y="2525791"/>
            <a:ext cx="11519210" cy="2669618"/>
          </a:xfrm>
          <a:prstGeom prst="rect">
            <a:avLst/>
          </a:prstGeom>
          <a:noFill/>
          <a:ln>
            <a:solidFill>
              <a:schemeClr val="bg1">
                <a:lumMod val="75000"/>
              </a:schemeClr>
            </a:solidFill>
          </a:ln>
        </p:spPr>
        <p:txBody>
          <a:bodyPr wrap="square" lIns="72000" tIns="108000" rIns="72000" bIns="72000" rtlCol="0">
            <a:spAutoFit/>
          </a:bodyPr>
          <a:lstStyle/>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Limited to examination of those transactions, which were hitherto unrecorded in the books of account and which were surrendered or disclosed as income in the tax assessments under the IT Act</a:t>
            </a:r>
          </a:p>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Company must have voluntarily admitted to the addition of such income - demonstrated on the basis of the income tax returns</a:t>
            </a:r>
          </a:p>
          <a:p>
            <a:pPr marL="447675" marR="0" lvl="0" indent="-184150" algn="l" defTabSz="914400" rtl="0" eaLnBrk="1" fontAlgn="auto" latinLnBrk="0" hangingPunct="1">
              <a:spcBef>
                <a:spcPts val="0"/>
              </a:spcBef>
              <a:spcAft>
                <a:spcPts val="4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Statement retracted on the ground that such disclosure was obtained under force, coercion, etc.  cannot be treated as surrendered or disclosed by the company</a:t>
            </a:r>
          </a:p>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Proper recording, by implication, includes proper disclosure thereof in the financial statements of the company - Disclosure in the financial statements should be sufficient to enable the users understand the impact of such transactions</a:t>
            </a:r>
          </a:p>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Auditor t</a:t>
            </a:r>
            <a:r>
              <a:rPr lang="en-IN" sz="1400" dirty="0">
                <a:solidFill>
                  <a:schemeClr val="bg2"/>
                </a:solidFill>
                <a:latin typeface="EYInterstate Light" panose="02000506000000020004" pitchFamily="2" charset="0"/>
              </a:rPr>
              <a:t>o evaluate implications of applicable accounting standards i.e. Ind AS 8/ AS 5</a:t>
            </a:r>
          </a:p>
          <a:p>
            <a:pPr marL="263525" indent="-263525">
              <a:spcAft>
                <a:spcPts val="400"/>
              </a:spcAft>
              <a:buClr>
                <a:srgbClr val="FFE600"/>
              </a:buClr>
              <a:buSzPct val="70000"/>
              <a:buFont typeface="Arial" pitchFamily="34" charset="0"/>
              <a:buChar char="►"/>
              <a:defRPr/>
            </a:pPr>
            <a:r>
              <a:rPr lang="en-IN" sz="1400" dirty="0">
                <a:solidFill>
                  <a:schemeClr val="bg2"/>
                </a:solidFill>
                <a:latin typeface="EYInterstate Light" panose="02000506000000020004" pitchFamily="2" charset="0"/>
              </a:rPr>
              <a:t>Whether additions made by the income tax authorities (but disputed by the company) warrant reporting under this clause?</a:t>
            </a:r>
          </a:p>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endParaRPr lang="en-IN" sz="1400" dirty="0">
              <a:solidFill>
                <a:schemeClr val="bg2"/>
              </a:solidFill>
              <a:latin typeface="EYInterstate Light" panose="02000506000000020004" pitchFamily="2" charset="0"/>
            </a:endParaRPr>
          </a:p>
        </p:txBody>
      </p:sp>
      <p:sp>
        <p:nvSpPr>
          <p:cNvPr id="6" name="Rectangle: Single Corner Snipped 5">
            <a:extLst>
              <a:ext uri="{FF2B5EF4-FFF2-40B4-BE49-F238E27FC236}">
                <a16:creationId xmlns:a16="http://schemas.microsoft.com/office/drawing/2014/main" id="{05D5CB0D-98A5-45F4-B288-17EC20ED8D52}"/>
              </a:ext>
            </a:extLst>
          </p:cNvPr>
          <p:cNvSpPr/>
          <p:nvPr/>
        </p:nvSpPr>
        <p:spPr>
          <a:xfrm>
            <a:off x="356298" y="2182103"/>
            <a:ext cx="3644263" cy="354840"/>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Key considerations</a:t>
            </a:r>
          </a:p>
        </p:txBody>
      </p:sp>
      <p:sp>
        <p:nvSpPr>
          <p:cNvPr id="12" name="Rectangle 11">
            <a:extLst>
              <a:ext uri="{FF2B5EF4-FFF2-40B4-BE49-F238E27FC236}">
                <a16:creationId xmlns:a16="http://schemas.microsoft.com/office/drawing/2014/main" id="{1AA01819-F527-4218-85DC-83D678AF72DB}"/>
              </a:ext>
            </a:extLst>
          </p:cNvPr>
          <p:cNvSpPr/>
          <p:nvPr/>
        </p:nvSpPr>
        <p:spPr>
          <a:xfrm>
            <a:off x="367990" y="1021498"/>
            <a:ext cx="11519210" cy="895387"/>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R="0" lvl="0" algn="l" defTabSz="914400" rtl="0" eaLnBrk="1" fontAlgn="auto" latinLnBrk="0" hangingPunct="1">
              <a:lnSpc>
                <a:spcPct val="100000"/>
              </a:lnSpc>
              <a:spcBef>
                <a:spcPts val="300"/>
              </a:spcBef>
              <a:spcAft>
                <a:spcPts val="300"/>
              </a:spcAft>
              <a:buClr>
                <a:srgbClr val="FFE600"/>
              </a:buClr>
              <a:buSzPct val="70000"/>
              <a:tabLst/>
              <a:defRPr/>
            </a:pPr>
            <a:r>
              <a:rPr kumimoji="0" lang="en-IN" sz="1400" b="0"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Whether any transactions not recorded in the books of account have been surrendered or disclosed as income during the year in the tax assessments under the Income Tax Act, 1961 (43 of 1961), if so, whether the previously unrecorded income has been properly recorded in the books  of account during the year</a:t>
            </a:r>
          </a:p>
        </p:txBody>
      </p:sp>
    </p:spTree>
    <p:extLst>
      <p:ext uri="{BB962C8B-B14F-4D97-AF65-F5344CB8AC3E}">
        <p14:creationId xmlns:p14="http://schemas.microsoft.com/office/powerpoint/2010/main" val="35249224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a:xfrm>
            <a:off x="609918" y="296289"/>
            <a:ext cx="10978515" cy="590880"/>
          </a:xfrm>
        </p:spPr>
        <p:txBody>
          <a:bodyPr/>
          <a:lstStyle/>
          <a:p>
            <a:r>
              <a:rPr lang="en-IN" dirty="0"/>
              <a:t>Repayment of borrowings</a:t>
            </a:r>
          </a:p>
        </p:txBody>
      </p:sp>
      <p:sp>
        <p:nvSpPr>
          <p:cNvPr id="5" name="TextBox 4">
            <a:extLst>
              <a:ext uri="{FF2B5EF4-FFF2-40B4-BE49-F238E27FC236}">
                <a16:creationId xmlns:a16="http://schemas.microsoft.com/office/drawing/2014/main" id="{F510DACA-2488-4C53-87D2-034A22B3EEBC}"/>
              </a:ext>
            </a:extLst>
          </p:cNvPr>
          <p:cNvSpPr txBox="1"/>
          <p:nvPr/>
        </p:nvSpPr>
        <p:spPr>
          <a:xfrm>
            <a:off x="601437" y="3029992"/>
            <a:ext cx="11274612" cy="2641406"/>
          </a:xfrm>
          <a:prstGeom prst="rect">
            <a:avLst/>
          </a:prstGeom>
          <a:noFill/>
          <a:ln>
            <a:solidFill>
              <a:schemeClr val="bg1">
                <a:lumMod val="75000"/>
              </a:schemeClr>
            </a:solidFill>
          </a:ln>
        </p:spPr>
        <p:txBody>
          <a:bodyPr wrap="square" lIns="72000" tIns="108000" rIns="72000" bIns="72000" rtlCol="0">
            <a:spAutoFit/>
          </a:bodyPr>
          <a:lstStyle/>
          <a:p>
            <a:pPr marL="263525" indent="-263525">
              <a:spcAft>
                <a:spcPts val="100"/>
              </a:spcAft>
              <a:buClr>
                <a:schemeClr val="tx2"/>
              </a:buClr>
              <a:buSzPct val="70000"/>
              <a:buFont typeface="Arial" pitchFamily="34" charset="0"/>
              <a:buChar char="►"/>
            </a:pPr>
            <a:r>
              <a:rPr lang="en-IN" sz="1400" dirty="0">
                <a:latin typeface="EYInterstate Light" panose="02000506000000020004" pitchFamily="2" charset="0"/>
              </a:rPr>
              <a:t>Enhanced and wider reporting requirements - Default in repayment of loans or other borrowings or interest thereon to any lender is required to be reported whereas previously it was restricted to a financial institution (FI),banks, Government or debenture holders only</a:t>
            </a:r>
          </a:p>
          <a:p>
            <a:pPr marL="263525" indent="-263525">
              <a:spcAft>
                <a:spcPts val="100"/>
              </a:spcAft>
              <a:buClr>
                <a:schemeClr val="tx2"/>
              </a:buClr>
              <a:buSzPct val="70000"/>
              <a:buFont typeface="Arial" pitchFamily="34" charset="0"/>
              <a:buChar char="►"/>
            </a:pPr>
            <a:r>
              <a:rPr lang="en-IN" sz="1400" dirty="0">
                <a:latin typeface="EYInterstate Light" panose="02000506000000020004" pitchFamily="2" charset="0"/>
              </a:rPr>
              <a:t>“Default” would mean non-payment of dues to lenders on the last dates specified in loan documents or debentures trust deed</a:t>
            </a:r>
          </a:p>
          <a:p>
            <a:pPr marL="263525" indent="-263525">
              <a:spcAft>
                <a:spcPts val="100"/>
              </a:spcAft>
              <a:buClr>
                <a:schemeClr val="tx2"/>
              </a:buClr>
              <a:buSzPct val="70000"/>
              <a:buFont typeface="Arial" pitchFamily="34" charset="0"/>
              <a:buChar char="►"/>
            </a:pPr>
            <a:r>
              <a:rPr lang="en-IN" sz="1400" dirty="0">
                <a:latin typeface="EYInterstate Light" panose="02000506000000020004" pitchFamily="2" charset="0"/>
              </a:rPr>
              <a:t>Auditor to report</a:t>
            </a:r>
          </a:p>
          <a:p>
            <a:pPr marL="533400" lvl="1" indent="-250825">
              <a:spcAft>
                <a:spcPts val="100"/>
              </a:spcAft>
              <a:buClr>
                <a:schemeClr val="tx2"/>
              </a:buClr>
              <a:buSzPct val="70000"/>
              <a:buFont typeface="Arial" pitchFamily="34" charset="0"/>
              <a:buChar char="►"/>
            </a:pPr>
            <a:r>
              <a:rPr lang="en-IN" sz="1400" dirty="0">
                <a:latin typeface="EYInterstate Light" panose="02000506000000020004" pitchFamily="2" charset="0"/>
              </a:rPr>
              <a:t>amount of all defaults committed during the year and the number of days of default (consider period </a:t>
            </a:r>
            <a:r>
              <a:rPr lang="en-IN" sz="1400" dirty="0" err="1">
                <a:latin typeface="EYInterstate Light" panose="02000506000000020004" pitchFamily="2" charset="0"/>
              </a:rPr>
              <a:t>upto</a:t>
            </a:r>
            <a:r>
              <a:rPr lang="en-IN" sz="1400" dirty="0">
                <a:latin typeface="EYInterstate Light" panose="02000506000000020004" pitchFamily="2" charset="0"/>
              </a:rPr>
              <a:t> date of audit report)</a:t>
            </a:r>
          </a:p>
          <a:p>
            <a:pPr marL="533400" lvl="1" indent="-250825">
              <a:spcAft>
                <a:spcPts val="100"/>
              </a:spcAft>
              <a:buClr>
                <a:schemeClr val="tx2"/>
              </a:buClr>
              <a:buSzPct val="70000"/>
              <a:buFont typeface="Arial" pitchFamily="34" charset="0"/>
              <a:buChar char="►"/>
            </a:pPr>
            <a:r>
              <a:rPr lang="en-IN" sz="1400" dirty="0">
                <a:latin typeface="EYInterstate Light" panose="02000506000000020004" pitchFamily="2" charset="0"/>
              </a:rPr>
              <a:t>amounts remaining unpaid, period and amount of all defaults existing at the balance sheet date irrespective of when those defaults have occurred. </a:t>
            </a:r>
          </a:p>
          <a:p>
            <a:pPr marL="263525" indent="-263525">
              <a:spcAft>
                <a:spcPts val="100"/>
              </a:spcAft>
              <a:buClr>
                <a:schemeClr val="tx2"/>
              </a:buClr>
              <a:buSzPct val="70000"/>
              <a:buFont typeface="Arial" pitchFamily="34" charset="0"/>
              <a:buChar char="►"/>
            </a:pPr>
            <a:r>
              <a:rPr lang="en-IN" sz="1400" dirty="0">
                <a:latin typeface="EYInterstate Light" panose="02000506000000020004" pitchFamily="2" charset="0"/>
              </a:rPr>
              <a:t>Lender wise details in the format to be given where defaults to banks, FIs or Government; for other lenders – Aggregate for each type of lender may be given – e.g.  debenture holders</a:t>
            </a:r>
          </a:p>
          <a:p>
            <a:pPr marL="263525" indent="-263525">
              <a:spcAft>
                <a:spcPts val="100"/>
              </a:spcAft>
              <a:buClr>
                <a:schemeClr val="tx2"/>
              </a:buClr>
              <a:buSzPct val="70000"/>
              <a:buFont typeface="Arial" pitchFamily="34" charset="0"/>
              <a:buChar char="►"/>
            </a:pPr>
            <a:r>
              <a:rPr lang="en-IN" sz="1400" dirty="0">
                <a:latin typeface="EYInterstate Light" panose="02000506000000020004" pitchFamily="2" charset="0"/>
              </a:rPr>
              <a:t>Consider loans/borrowings/interest repayable on demand with no terms specified</a:t>
            </a:r>
          </a:p>
          <a:p>
            <a:pPr marL="263525" indent="-263525">
              <a:spcAft>
                <a:spcPts val="100"/>
              </a:spcAft>
              <a:buClr>
                <a:schemeClr val="tx2"/>
              </a:buClr>
              <a:buSzPct val="70000"/>
              <a:buFont typeface="Arial" pitchFamily="34" charset="0"/>
              <a:buChar char="►"/>
            </a:pPr>
            <a:r>
              <a:rPr lang="en-IN" sz="1400" dirty="0">
                <a:latin typeface="EYInterstate Light" panose="02000506000000020004" pitchFamily="2" charset="0"/>
              </a:rPr>
              <a:t>Consider application for re-</a:t>
            </a:r>
            <a:r>
              <a:rPr lang="en-IN" sz="1400" dirty="0" err="1">
                <a:latin typeface="EYInterstate Light" panose="02000506000000020004" pitchFamily="2" charset="0"/>
              </a:rPr>
              <a:t>schedulements</a:t>
            </a:r>
            <a:r>
              <a:rPr lang="en-IN" sz="1400" dirty="0">
                <a:latin typeface="EYInterstate Light" panose="02000506000000020004" pitchFamily="2" charset="0"/>
              </a:rPr>
              <a:t>/restructuring proposals to lenders </a:t>
            </a:r>
            <a:endParaRPr lang="en-IN" sz="1300" dirty="0">
              <a:latin typeface="EYInterstate Light" panose="02000506000000020004" pitchFamily="2" charset="0"/>
            </a:endParaRPr>
          </a:p>
        </p:txBody>
      </p:sp>
      <p:sp>
        <p:nvSpPr>
          <p:cNvPr id="6" name="Rectangle: Single Corner Snipped 5">
            <a:extLst>
              <a:ext uri="{FF2B5EF4-FFF2-40B4-BE49-F238E27FC236}">
                <a16:creationId xmlns:a16="http://schemas.microsoft.com/office/drawing/2014/main" id="{05D5CB0D-98A5-45F4-B288-17EC20ED8D52}"/>
              </a:ext>
            </a:extLst>
          </p:cNvPr>
          <p:cNvSpPr/>
          <p:nvPr/>
        </p:nvSpPr>
        <p:spPr>
          <a:xfrm>
            <a:off x="602617" y="2715678"/>
            <a:ext cx="4409439" cy="334758"/>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IN" sz="1400" b="1" dirty="0">
                <a:solidFill>
                  <a:schemeClr val="tx1"/>
                </a:solidFill>
                <a:latin typeface="EYInterstate" panose="02000503020000020004" pitchFamily="2" charset="0"/>
              </a:rPr>
              <a:t>Reporting requirements and points for discussion</a:t>
            </a:r>
          </a:p>
        </p:txBody>
      </p:sp>
      <p:sp>
        <p:nvSpPr>
          <p:cNvPr id="7" name="Rectangle 6">
            <a:extLst>
              <a:ext uri="{FF2B5EF4-FFF2-40B4-BE49-F238E27FC236}">
                <a16:creationId xmlns:a16="http://schemas.microsoft.com/office/drawing/2014/main" id="{1B1BB6D7-B1EA-4239-9B2D-1801D396DDB3}"/>
              </a:ext>
            </a:extLst>
          </p:cNvPr>
          <p:cNvSpPr/>
          <p:nvPr/>
        </p:nvSpPr>
        <p:spPr>
          <a:xfrm>
            <a:off x="601437" y="964516"/>
            <a:ext cx="11085041" cy="656032"/>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200" dirty="0">
              <a:solidFill>
                <a:schemeClr val="tx1"/>
              </a:solidFill>
            </a:endParaRPr>
          </a:p>
        </p:txBody>
      </p:sp>
      <p:sp>
        <p:nvSpPr>
          <p:cNvPr id="9" name="TextBox 8">
            <a:extLst>
              <a:ext uri="{FF2B5EF4-FFF2-40B4-BE49-F238E27FC236}">
                <a16:creationId xmlns:a16="http://schemas.microsoft.com/office/drawing/2014/main" id="{98959C5D-6C04-4A4C-8E1D-A04CDBE5350D}"/>
              </a:ext>
            </a:extLst>
          </p:cNvPr>
          <p:cNvSpPr txBox="1"/>
          <p:nvPr/>
        </p:nvSpPr>
        <p:spPr>
          <a:xfrm>
            <a:off x="758283" y="1027814"/>
            <a:ext cx="10817858" cy="437043"/>
          </a:xfrm>
          <a:prstGeom prst="rect">
            <a:avLst/>
          </a:prstGeom>
          <a:noFill/>
        </p:spPr>
        <p:txBody>
          <a:bodyPr wrap="square" lIns="0" tIns="36576" rIns="0" bIns="0" rtlCol="0">
            <a:spAutoFit/>
          </a:bodyPr>
          <a:lstStyle/>
          <a:p>
            <a:pPr>
              <a:spcAft>
                <a:spcPts val="600"/>
              </a:spcAft>
              <a:buClr>
                <a:schemeClr val="accent2"/>
              </a:buClr>
              <a:buSzPct val="70000"/>
            </a:pPr>
            <a:r>
              <a:rPr lang="en-IN" sz="1300" b="1" dirty="0">
                <a:solidFill>
                  <a:srgbClr val="FFE600"/>
                </a:solidFill>
                <a:latin typeface="EYInterstate" panose="02000503020000020004" pitchFamily="2" charset="0"/>
                <a:cs typeface="Times New Roman" panose="02020603050405020304" pitchFamily="18" charset="0"/>
              </a:rPr>
              <a:t>Sub - clause (ix)(a):</a:t>
            </a:r>
            <a:r>
              <a:rPr lang="en-IN" sz="1300" b="1" dirty="0">
                <a:solidFill>
                  <a:schemeClr val="bg1"/>
                </a:solidFill>
                <a:cs typeface="Times New Roman" panose="02020603050405020304" pitchFamily="18" charset="0"/>
              </a:rPr>
              <a:t> </a:t>
            </a:r>
            <a:r>
              <a:rPr lang="en-IN" sz="1300" dirty="0">
                <a:solidFill>
                  <a:schemeClr val="bg1"/>
                </a:solidFill>
                <a:cs typeface="Times New Roman" panose="02020603050405020304" pitchFamily="18" charset="0"/>
              </a:rPr>
              <a:t>Whether the company has defaulted in repayment of loans or other  borrowings or in the payment of interest thereon to any lender; if yes, the period and the amount of default to be reported as per the format below </a:t>
            </a:r>
          </a:p>
        </p:txBody>
      </p:sp>
      <p:graphicFrame>
        <p:nvGraphicFramePr>
          <p:cNvPr id="10" name="Table 9">
            <a:extLst>
              <a:ext uri="{FF2B5EF4-FFF2-40B4-BE49-F238E27FC236}">
                <a16:creationId xmlns:a16="http://schemas.microsoft.com/office/drawing/2014/main" id="{9B60B99A-C3FA-44F7-A12B-5FF60528BFED}"/>
              </a:ext>
            </a:extLst>
          </p:cNvPr>
          <p:cNvGraphicFramePr>
            <a:graphicFrameLocks noGrp="1"/>
          </p:cNvGraphicFramePr>
          <p:nvPr/>
        </p:nvGraphicFramePr>
        <p:xfrm>
          <a:off x="612776" y="1690425"/>
          <a:ext cx="10969624" cy="822960"/>
        </p:xfrm>
        <a:graphic>
          <a:graphicData uri="http://schemas.openxmlformats.org/drawingml/2006/table">
            <a:tbl>
              <a:tblPr firstRow="1" bandRow="1">
                <a:tableStyleId>{21E4AEA4-8DFA-4A89-87EB-49C32662AFE0}</a:tableStyleId>
              </a:tblPr>
              <a:tblGrid>
                <a:gridCol w="1951298">
                  <a:extLst>
                    <a:ext uri="{9D8B030D-6E8A-4147-A177-3AD203B41FA5}">
                      <a16:colId xmlns:a16="http://schemas.microsoft.com/office/drawing/2014/main" val="3303350575"/>
                    </a:ext>
                  </a:extLst>
                </a:gridCol>
                <a:gridCol w="4193565">
                  <a:extLst>
                    <a:ext uri="{9D8B030D-6E8A-4147-A177-3AD203B41FA5}">
                      <a16:colId xmlns:a16="http://schemas.microsoft.com/office/drawing/2014/main" val="3965818715"/>
                    </a:ext>
                  </a:extLst>
                </a:gridCol>
                <a:gridCol w="1260088">
                  <a:extLst>
                    <a:ext uri="{9D8B030D-6E8A-4147-A177-3AD203B41FA5}">
                      <a16:colId xmlns:a16="http://schemas.microsoft.com/office/drawing/2014/main" val="3438050272"/>
                    </a:ext>
                  </a:extLst>
                </a:gridCol>
                <a:gridCol w="1338146">
                  <a:extLst>
                    <a:ext uri="{9D8B030D-6E8A-4147-A177-3AD203B41FA5}">
                      <a16:colId xmlns:a16="http://schemas.microsoft.com/office/drawing/2014/main" val="3819046482"/>
                    </a:ext>
                  </a:extLst>
                </a:gridCol>
                <a:gridCol w="1282390">
                  <a:extLst>
                    <a:ext uri="{9D8B030D-6E8A-4147-A177-3AD203B41FA5}">
                      <a16:colId xmlns:a16="http://schemas.microsoft.com/office/drawing/2014/main" val="2079159770"/>
                    </a:ext>
                  </a:extLst>
                </a:gridCol>
                <a:gridCol w="944137">
                  <a:extLst>
                    <a:ext uri="{9D8B030D-6E8A-4147-A177-3AD203B41FA5}">
                      <a16:colId xmlns:a16="http://schemas.microsoft.com/office/drawing/2014/main" val="3705291401"/>
                    </a:ext>
                  </a:extLst>
                </a:gridCol>
              </a:tblGrid>
              <a:tr h="4914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200" b="0" dirty="0">
                          <a:solidFill>
                            <a:schemeClr val="bg1"/>
                          </a:solidFill>
                          <a:effectLst/>
                          <a:latin typeface="EYInterstate" panose="02000503020000020004" pitchFamily="2" charset="0"/>
                          <a:ea typeface="Calibri" panose="020F0502020204030204" pitchFamily="34" charset="0"/>
                          <a:cs typeface="Times New Roman" panose="02020603050405020304" pitchFamily="18" charset="0"/>
                        </a:rPr>
                        <a:t>Nature of borrowing, including debt securities</a:t>
                      </a:r>
                    </a:p>
                  </a:txBody>
                  <a:tcPr anchor="ctr">
                    <a:lnL w="9525" cap="flat" cmpd="sng" algn="ctr">
                      <a:solidFill>
                        <a:srgbClr val="C4C4CD"/>
                      </a:solidFill>
                      <a:prstDash val="solid"/>
                      <a:round/>
                      <a:headEnd type="none" w="med" len="med"/>
                      <a:tailEnd type="none" w="med" len="med"/>
                    </a:lnL>
                    <a:lnR w="9525" cap="flat" cmpd="sng" algn="ctr">
                      <a:solidFill>
                        <a:srgbClr val="C4C4CD"/>
                      </a:solidFill>
                      <a:prstDash val="solid"/>
                      <a:round/>
                      <a:headEnd type="none" w="med" len="med"/>
                      <a:tailEnd type="none" w="med" len="med"/>
                    </a:lnR>
                    <a:lnT w="9525" cap="flat" cmpd="sng" algn="ctr">
                      <a:solidFill>
                        <a:srgbClr val="C4C4CD"/>
                      </a:solidFill>
                      <a:prstDash val="solid"/>
                      <a:round/>
                      <a:headEnd type="none" w="med" len="med"/>
                      <a:tailEnd type="none" w="med" len="med"/>
                    </a:lnT>
                    <a:lnB w="9525" cap="flat" cmpd="sng" algn="ctr">
                      <a:solidFill>
                        <a:srgbClr val="C4C4CD"/>
                      </a:solidFill>
                      <a:prstDash val="solid"/>
                      <a:round/>
                      <a:headEnd type="none" w="med" len="med"/>
                      <a:tailEnd type="none" w="med" len="med"/>
                    </a:lnB>
                    <a:solidFill>
                      <a:srgbClr val="8080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200" b="0" dirty="0">
                          <a:solidFill>
                            <a:schemeClr val="bg1"/>
                          </a:solidFill>
                          <a:effectLst/>
                          <a:latin typeface="EYInterstate" panose="02000503020000020004" pitchFamily="2" charset="0"/>
                          <a:ea typeface="Calibri" panose="020F0502020204030204" pitchFamily="34" charset="0"/>
                          <a:cs typeface="Times New Roman" panose="02020603050405020304" pitchFamily="18" charset="0"/>
                        </a:rPr>
                        <a:t>Name of lender</a:t>
                      </a:r>
                    </a:p>
                    <a:p>
                      <a:pPr marL="0" marR="0" lvl="0" indent="0" algn="ctr" defTabSz="914400" rtl="0" eaLnBrk="1" fontAlgn="auto" latinLnBrk="0" hangingPunct="1">
                        <a:lnSpc>
                          <a:spcPct val="100000"/>
                        </a:lnSpc>
                        <a:spcBef>
                          <a:spcPts val="0"/>
                        </a:spcBef>
                        <a:spcAft>
                          <a:spcPts val="0"/>
                        </a:spcAft>
                        <a:buClrTx/>
                        <a:buSzTx/>
                        <a:buFontTx/>
                        <a:buNone/>
                        <a:tabLst/>
                        <a:defRPr/>
                      </a:pPr>
                      <a:r>
                        <a:rPr lang="en-IN" sz="1200" b="1" kern="1200" dirty="0">
                          <a:solidFill>
                            <a:schemeClr val="bg1"/>
                          </a:solidFill>
                          <a:effectLst/>
                          <a:latin typeface="+mn-lt"/>
                          <a:ea typeface="+mn-ea"/>
                          <a:cs typeface="+mn-cs"/>
                        </a:rPr>
                        <a:t>(lender wise details to be provided in case of defaults to banks, financial institutions and Government)</a:t>
                      </a:r>
                      <a:endParaRPr lang="en-IN" sz="1200" dirty="0">
                        <a:solidFill>
                          <a:schemeClr val="bg1"/>
                        </a:solidFill>
                      </a:endParaRPr>
                    </a:p>
                  </a:txBody>
                  <a:tcPr anchor="ctr">
                    <a:lnL w="9525" cap="flat" cmpd="sng" algn="ctr">
                      <a:solidFill>
                        <a:srgbClr val="C4C4CD"/>
                      </a:solidFill>
                      <a:prstDash val="solid"/>
                      <a:round/>
                      <a:headEnd type="none" w="med" len="med"/>
                      <a:tailEnd type="none" w="med" len="med"/>
                    </a:lnL>
                    <a:lnR w="9525" cap="flat" cmpd="sng" algn="ctr">
                      <a:solidFill>
                        <a:srgbClr val="C4C4CD"/>
                      </a:solidFill>
                      <a:prstDash val="solid"/>
                      <a:round/>
                      <a:headEnd type="none" w="med" len="med"/>
                      <a:tailEnd type="none" w="med" len="med"/>
                    </a:lnR>
                    <a:lnT w="9525" cap="flat" cmpd="sng" algn="ctr">
                      <a:solidFill>
                        <a:srgbClr val="C4C4CD"/>
                      </a:solidFill>
                      <a:prstDash val="solid"/>
                      <a:round/>
                      <a:headEnd type="none" w="med" len="med"/>
                      <a:tailEnd type="none" w="med" len="med"/>
                    </a:lnT>
                    <a:lnB w="9525" cap="flat" cmpd="sng" algn="ctr">
                      <a:solidFill>
                        <a:srgbClr val="C4C4CD"/>
                      </a:solidFill>
                      <a:prstDash val="solid"/>
                      <a:round/>
                      <a:headEnd type="none" w="med" len="med"/>
                      <a:tailEnd type="none" w="med" len="med"/>
                    </a:lnB>
                    <a:solidFill>
                      <a:srgbClr val="8080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200" b="0" dirty="0">
                          <a:solidFill>
                            <a:schemeClr val="bg1"/>
                          </a:solidFill>
                          <a:effectLst/>
                          <a:latin typeface="EYInterstate" panose="02000503020000020004" pitchFamily="2" charset="0"/>
                          <a:ea typeface="Calibri" panose="020F0502020204030204" pitchFamily="34" charset="0"/>
                          <a:cs typeface="Times New Roman" panose="02020603050405020304" pitchFamily="18" charset="0"/>
                        </a:rPr>
                        <a:t>Amount not paid on due date</a:t>
                      </a:r>
                    </a:p>
                    <a:p>
                      <a:pPr algn="ctr"/>
                      <a:endParaRPr lang="en-IN" sz="1200" b="0" dirty="0">
                        <a:solidFill>
                          <a:schemeClr val="bg1"/>
                        </a:solidFill>
                        <a:latin typeface="EYInterstate" panose="02000503020000020004" pitchFamily="2" charset="0"/>
                      </a:endParaRPr>
                    </a:p>
                  </a:txBody>
                  <a:tcPr anchor="ctr">
                    <a:lnL w="9525" cap="flat" cmpd="sng" algn="ctr">
                      <a:solidFill>
                        <a:srgbClr val="C4C4CD"/>
                      </a:solidFill>
                      <a:prstDash val="solid"/>
                      <a:round/>
                      <a:headEnd type="none" w="med" len="med"/>
                      <a:tailEnd type="none" w="med" len="med"/>
                    </a:lnL>
                    <a:lnR w="9525" cap="flat" cmpd="sng" algn="ctr">
                      <a:solidFill>
                        <a:srgbClr val="C4C4CD"/>
                      </a:solidFill>
                      <a:prstDash val="solid"/>
                      <a:round/>
                      <a:headEnd type="none" w="med" len="med"/>
                      <a:tailEnd type="none" w="med" len="med"/>
                    </a:lnR>
                    <a:lnT w="9525" cap="flat" cmpd="sng" algn="ctr">
                      <a:solidFill>
                        <a:srgbClr val="C4C4CD"/>
                      </a:solidFill>
                      <a:prstDash val="solid"/>
                      <a:round/>
                      <a:headEnd type="none" w="med" len="med"/>
                      <a:tailEnd type="none" w="med" len="med"/>
                    </a:lnT>
                    <a:lnB w="9525" cap="flat" cmpd="sng" algn="ctr">
                      <a:solidFill>
                        <a:srgbClr val="C4C4CD"/>
                      </a:solidFill>
                      <a:prstDash val="solid"/>
                      <a:round/>
                      <a:headEnd type="none" w="med" len="med"/>
                      <a:tailEnd type="none" w="med" len="med"/>
                    </a:lnB>
                    <a:solidFill>
                      <a:srgbClr val="8080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200" b="0" dirty="0">
                          <a:solidFill>
                            <a:schemeClr val="bg1"/>
                          </a:solidFill>
                          <a:effectLst/>
                          <a:latin typeface="EYInterstate" panose="02000503020000020004" pitchFamily="2" charset="0"/>
                          <a:ea typeface="Calibri" panose="020F0502020204030204" pitchFamily="34" charset="0"/>
                          <a:cs typeface="Times New Roman" panose="02020603050405020304" pitchFamily="18" charset="0"/>
                        </a:rPr>
                        <a:t>Whether principal or interest</a:t>
                      </a:r>
                    </a:p>
                  </a:txBody>
                  <a:tcPr anchor="ctr">
                    <a:lnL w="9525" cap="flat" cmpd="sng" algn="ctr">
                      <a:solidFill>
                        <a:srgbClr val="C4C4CD"/>
                      </a:solidFill>
                      <a:prstDash val="solid"/>
                      <a:round/>
                      <a:headEnd type="none" w="med" len="med"/>
                      <a:tailEnd type="none" w="med" len="med"/>
                    </a:lnL>
                    <a:lnR w="9525" cap="flat" cmpd="sng" algn="ctr">
                      <a:solidFill>
                        <a:srgbClr val="C4C4CD"/>
                      </a:solidFill>
                      <a:prstDash val="solid"/>
                      <a:round/>
                      <a:headEnd type="none" w="med" len="med"/>
                      <a:tailEnd type="none" w="med" len="med"/>
                    </a:lnR>
                    <a:lnT w="9525" cap="flat" cmpd="sng" algn="ctr">
                      <a:solidFill>
                        <a:srgbClr val="C4C4CD"/>
                      </a:solidFill>
                      <a:prstDash val="solid"/>
                      <a:round/>
                      <a:headEnd type="none" w="med" len="med"/>
                      <a:tailEnd type="none" w="med" len="med"/>
                    </a:lnT>
                    <a:lnB w="9525" cap="flat" cmpd="sng" algn="ctr">
                      <a:solidFill>
                        <a:srgbClr val="C4C4CD"/>
                      </a:solidFill>
                      <a:prstDash val="solid"/>
                      <a:round/>
                      <a:headEnd type="none" w="med" len="med"/>
                      <a:tailEnd type="none" w="med" len="med"/>
                    </a:lnB>
                    <a:solidFill>
                      <a:srgbClr val="80808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200" b="0" dirty="0">
                          <a:solidFill>
                            <a:schemeClr val="bg1"/>
                          </a:solidFill>
                          <a:effectLst/>
                          <a:latin typeface="EYInterstate" panose="02000503020000020004" pitchFamily="2" charset="0"/>
                          <a:ea typeface="Calibri" panose="020F0502020204030204" pitchFamily="34" charset="0"/>
                          <a:cs typeface="Times New Roman" panose="02020603050405020304" pitchFamily="18" charset="0"/>
                        </a:rPr>
                        <a:t>No. of days delay or unpaid</a:t>
                      </a:r>
                    </a:p>
                    <a:p>
                      <a:pPr algn="ctr"/>
                      <a:endParaRPr lang="en-IN" sz="1200" b="0" dirty="0">
                        <a:solidFill>
                          <a:schemeClr val="bg1"/>
                        </a:solidFill>
                        <a:latin typeface="EYInterstate" panose="02000503020000020004" pitchFamily="2" charset="0"/>
                      </a:endParaRPr>
                    </a:p>
                  </a:txBody>
                  <a:tcPr anchor="ctr">
                    <a:lnL w="9525" cap="flat" cmpd="sng" algn="ctr">
                      <a:solidFill>
                        <a:srgbClr val="C4C4CD"/>
                      </a:solidFill>
                      <a:prstDash val="solid"/>
                      <a:round/>
                      <a:headEnd type="none" w="med" len="med"/>
                      <a:tailEnd type="none" w="med" len="med"/>
                    </a:lnL>
                    <a:lnR w="9525" cap="flat" cmpd="sng" algn="ctr">
                      <a:solidFill>
                        <a:srgbClr val="C4C4CD"/>
                      </a:solidFill>
                      <a:prstDash val="solid"/>
                      <a:round/>
                      <a:headEnd type="none" w="med" len="med"/>
                      <a:tailEnd type="none" w="med" len="med"/>
                    </a:lnR>
                    <a:lnT w="9525" cap="flat" cmpd="sng" algn="ctr">
                      <a:solidFill>
                        <a:srgbClr val="C4C4CD"/>
                      </a:solidFill>
                      <a:prstDash val="solid"/>
                      <a:round/>
                      <a:headEnd type="none" w="med" len="med"/>
                      <a:tailEnd type="none" w="med" len="med"/>
                    </a:lnT>
                    <a:lnB w="9525" cap="flat" cmpd="sng" algn="ctr">
                      <a:solidFill>
                        <a:srgbClr val="C4C4CD"/>
                      </a:solidFill>
                      <a:prstDash val="solid"/>
                      <a:round/>
                      <a:headEnd type="none" w="med" len="med"/>
                      <a:tailEnd type="none" w="med" len="med"/>
                    </a:lnB>
                    <a:solidFill>
                      <a:srgbClr val="808080"/>
                    </a:solidFill>
                  </a:tcPr>
                </a:tc>
                <a:tc>
                  <a:txBody>
                    <a:bodyPr/>
                    <a:lstStyle/>
                    <a:p>
                      <a:pPr algn="ctr"/>
                      <a:r>
                        <a:rPr lang="en-IN" sz="1200" b="0" dirty="0">
                          <a:solidFill>
                            <a:schemeClr val="bg1"/>
                          </a:solidFill>
                          <a:latin typeface="EYInterstate" panose="02000503020000020004" pitchFamily="2" charset="0"/>
                        </a:rPr>
                        <a:t>Remarks, if any</a:t>
                      </a:r>
                    </a:p>
                  </a:txBody>
                  <a:tcPr anchor="ctr">
                    <a:lnL w="9525" cap="flat" cmpd="sng" algn="ctr">
                      <a:solidFill>
                        <a:srgbClr val="C4C4CD"/>
                      </a:solidFill>
                      <a:prstDash val="solid"/>
                      <a:round/>
                      <a:headEnd type="none" w="med" len="med"/>
                      <a:tailEnd type="none" w="med" len="med"/>
                    </a:lnL>
                    <a:lnR w="9525" cap="flat" cmpd="sng" algn="ctr">
                      <a:solidFill>
                        <a:srgbClr val="C4C4CD"/>
                      </a:solidFill>
                      <a:prstDash val="solid"/>
                      <a:round/>
                      <a:headEnd type="none" w="med" len="med"/>
                      <a:tailEnd type="none" w="med" len="med"/>
                    </a:lnR>
                    <a:lnT w="9525" cap="flat" cmpd="sng" algn="ctr">
                      <a:solidFill>
                        <a:srgbClr val="C4C4CD"/>
                      </a:solidFill>
                      <a:prstDash val="solid"/>
                      <a:round/>
                      <a:headEnd type="none" w="med" len="med"/>
                      <a:tailEnd type="none" w="med" len="med"/>
                    </a:lnT>
                    <a:lnB w="9525" cap="flat" cmpd="sng" algn="ctr">
                      <a:solidFill>
                        <a:srgbClr val="C4C4CD"/>
                      </a:solidFill>
                      <a:prstDash val="solid"/>
                      <a:round/>
                      <a:headEnd type="none" w="med" len="med"/>
                      <a:tailEnd type="none" w="med" len="med"/>
                    </a:lnB>
                    <a:solidFill>
                      <a:srgbClr val="808080"/>
                    </a:solidFill>
                  </a:tcPr>
                </a:tc>
                <a:extLst>
                  <a:ext uri="{0D108BD9-81ED-4DB2-BD59-A6C34878D82A}">
                    <a16:rowId xmlns:a16="http://schemas.microsoft.com/office/drawing/2014/main" val="1772179176"/>
                  </a:ext>
                </a:extLst>
              </a:tr>
            </a:tbl>
          </a:graphicData>
        </a:graphic>
      </p:graphicFrame>
    </p:spTree>
    <p:extLst>
      <p:ext uri="{BB962C8B-B14F-4D97-AF65-F5344CB8AC3E}">
        <p14:creationId xmlns:p14="http://schemas.microsoft.com/office/powerpoint/2010/main" val="765304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a:xfrm>
            <a:off x="609918" y="285137"/>
            <a:ext cx="10978515" cy="590880"/>
          </a:xfrm>
        </p:spPr>
        <p:txBody>
          <a:bodyPr/>
          <a:lstStyle/>
          <a:p>
            <a:r>
              <a:rPr lang="en-IN" dirty="0"/>
              <a:t>Repayment of borrowings</a:t>
            </a:r>
          </a:p>
        </p:txBody>
      </p:sp>
      <p:sp>
        <p:nvSpPr>
          <p:cNvPr id="10" name="TextBox 9">
            <a:extLst>
              <a:ext uri="{FF2B5EF4-FFF2-40B4-BE49-F238E27FC236}">
                <a16:creationId xmlns:a16="http://schemas.microsoft.com/office/drawing/2014/main" id="{4CEC75F1-B6C4-4148-B6C6-3B5013F085C4}"/>
              </a:ext>
            </a:extLst>
          </p:cNvPr>
          <p:cNvSpPr txBox="1"/>
          <p:nvPr/>
        </p:nvSpPr>
        <p:spPr>
          <a:xfrm>
            <a:off x="609918" y="1410493"/>
            <a:ext cx="11254980" cy="4766411"/>
          </a:xfrm>
          <a:prstGeom prst="rect">
            <a:avLst/>
          </a:prstGeom>
          <a:noFill/>
          <a:ln>
            <a:solidFill>
              <a:schemeClr val="bg1">
                <a:lumMod val="75000"/>
              </a:schemeClr>
            </a:solidFill>
          </a:ln>
        </p:spPr>
        <p:txBody>
          <a:bodyPr wrap="square" lIns="72000" tIns="108000" rIns="72000" bIns="72000" rtlCol="0">
            <a:spAutoFit/>
          </a:bodyPr>
          <a:lstStyle/>
          <a:p>
            <a:pPr marL="263525" marR="0" lvl="0" indent="-263525" algn="l" defTabSz="914400" rtl="0" eaLnBrk="1" fontAlgn="auto" latinLnBrk="0" hangingPunct="1">
              <a:lnSpc>
                <a:spcPct val="130000"/>
              </a:lnSpc>
              <a:spcBef>
                <a:spcPts val="0"/>
              </a:spcBef>
              <a:spcAft>
                <a:spcPts val="400"/>
              </a:spcAft>
              <a:buClr>
                <a:srgbClr val="FFE600"/>
              </a:buClr>
              <a:buSzPct val="70000"/>
              <a:buFont typeface="Arial" pitchFamily="34" charset="0"/>
              <a:buChar char="►"/>
              <a:tabLst/>
              <a:defRPr/>
            </a:pPr>
            <a:r>
              <a:rPr lang="en-IN" sz="1400" dirty="0">
                <a:solidFill>
                  <a:srgbClr val="2E2E38"/>
                </a:solidFill>
                <a:latin typeface="EYInterstate Light" panose="02000506000000020004" pitchFamily="2" charset="0"/>
              </a:rPr>
              <a:t>Companies adopting Ind AS</a:t>
            </a:r>
          </a:p>
          <a:p>
            <a:pPr marL="720725" lvl="1" indent="-263525">
              <a:lnSpc>
                <a:spcPct val="130000"/>
              </a:lnSpc>
              <a:spcAft>
                <a:spcPts val="4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Borrowings need to be considered on the basis of legal form rather than on the basis of the substance of the arrangements as required in terms of Ind AS 32 and 109. eg. redeemable preference shares though considered as financial liabilities/borrowings under Ind AS, will not be considered for reporting under this clause</a:t>
            </a:r>
          </a:p>
          <a:p>
            <a:pPr marL="263525" marR="0" lvl="0" indent="-263525" algn="l" defTabSz="914400" rtl="0" eaLnBrk="1" fontAlgn="auto" latinLnBrk="0" hangingPunct="1">
              <a:lnSpc>
                <a:spcPct val="130000"/>
              </a:lnSpc>
              <a:spcBef>
                <a:spcPts val="0"/>
              </a:spcBef>
              <a:spcAft>
                <a:spcPts val="400"/>
              </a:spcAft>
              <a:buClr>
                <a:srgbClr val="FFE600"/>
              </a:buClr>
              <a:buSzPct val="70000"/>
              <a:buFont typeface="Arial" pitchFamily="34" charset="0"/>
              <a:buChar char="►"/>
              <a:tabLst/>
              <a:defRPr/>
            </a:pPr>
            <a:r>
              <a:rPr lang="en-IN" sz="1400" dirty="0">
                <a:solidFill>
                  <a:srgbClr val="2E2E38"/>
                </a:solidFill>
                <a:latin typeface="EYInterstate Light" panose="02000506000000020004" pitchFamily="2" charset="0"/>
              </a:rPr>
              <a:t>Challenges for NBFCs and highly leveraged companies</a:t>
            </a:r>
          </a:p>
          <a:p>
            <a:pPr marL="720725" lvl="1" indent="-263525">
              <a:lnSpc>
                <a:spcPct val="130000"/>
              </a:lnSpc>
              <a:spcAft>
                <a:spcPts val="400"/>
              </a:spcAft>
              <a:buClr>
                <a:srgbClr val="FFE600"/>
              </a:buClr>
              <a:buSzPct val="70000"/>
              <a:buFont typeface="Arial" pitchFamily="34" charset="0"/>
              <a:buChar char="►"/>
              <a:defRPr/>
            </a:pP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Voluminous transactions – Auditor </a:t>
            </a:r>
            <a:r>
              <a:rPr lang="en-IN" sz="1400" dirty="0">
                <a:solidFill>
                  <a:srgbClr val="2E2E38"/>
                </a:solidFill>
                <a:latin typeface="EYInterstate Light" panose="02000506000000020004" pitchFamily="2" charset="0"/>
              </a:rPr>
              <a:t>to review company’s internal control systems and test the design and operating effectiveness of company’s treasury activities and liquidity</a:t>
            </a:r>
          </a:p>
          <a:p>
            <a:pPr marL="720725" lvl="1" indent="-263525">
              <a:lnSpc>
                <a:spcPct val="130000"/>
              </a:lnSpc>
              <a:spcAft>
                <a:spcPts val="400"/>
              </a:spcAft>
              <a:buClr>
                <a:srgbClr val="FFE600"/>
              </a:buClr>
              <a:buSzPct val="70000"/>
              <a:buFont typeface="Arial" pitchFamily="34" charset="0"/>
              <a:buChar char="►"/>
              <a:defRPr/>
            </a:pP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Obtain and review latest credit rating report and whether there is mention of any defaults</a:t>
            </a:r>
          </a:p>
          <a:p>
            <a:pPr marL="263525" indent="-263525">
              <a:lnSpc>
                <a:spcPct val="130000"/>
              </a:lnSpc>
              <a:spcAft>
                <a:spcPts val="4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Wilful defaulter – consider additional disclosures under Schedule III</a:t>
            </a:r>
          </a:p>
          <a:p>
            <a:pPr marL="720725" lvl="1" indent="-263525">
              <a:lnSpc>
                <a:spcPct val="130000"/>
              </a:lnSpc>
              <a:spcAft>
                <a:spcPts val="4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If the company has not been declared as wilful defaulter but has received a show cause notice as per RBI circular, auditor to disclose this fact</a:t>
            </a:r>
          </a:p>
          <a:p>
            <a:pPr marL="720725" lvl="1" indent="-263525">
              <a:lnSpc>
                <a:spcPct val="130000"/>
              </a:lnSpc>
              <a:spcAft>
                <a:spcPts val="4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Auditor to obtain representation from management that company neither has been declared as wilful defaulter nor has it received any show cause notice</a:t>
            </a:r>
          </a:p>
          <a:p>
            <a:pPr marL="720725" lvl="1" indent="-263525">
              <a:lnSpc>
                <a:spcPct val="130000"/>
              </a:lnSpc>
              <a:spcAft>
                <a:spcPts val="4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If company is legally disputing bank’s/financial institution’s declaration of the company – Perform procedures under SA 501 (Audit Evidence)</a:t>
            </a:r>
          </a:p>
        </p:txBody>
      </p:sp>
      <p:sp>
        <p:nvSpPr>
          <p:cNvPr id="11" name="Rectangle: Single Corner Snipped 10">
            <a:extLst>
              <a:ext uri="{FF2B5EF4-FFF2-40B4-BE49-F238E27FC236}">
                <a16:creationId xmlns:a16="http://schemas.microsoft.com/office/drawing/2014/main" id="{83E613C2-ABEA-4BA0-BD51-80EAC346CEDE}"/>
              </a:ext>
            </a:extLst>
          </p:cNvPr>
          <p:cNvSpPr/>
          <p:nvPr/>
        </p:nvSpPr>
        <p:spPr>
          <a:xfrm>
            <a:off x="609918" y="1113053"/>
            <a:ext cx="3644263" cy="354840"/>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Key considerations</a:t>
            </a:r>
          </a:p>
        </p:txBody>
      </p:sp>
    </p:spTree>
    <p:extLst>
      <p:ext uri="{BB962C8B-B14F-4D97-AF65-F5344CB8AC3E}">
        <p14:creationId xmlns:p14="http://schemas.microsoft.com/office/powerpoint/2010/main" val="6519481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Short term funds for long term purpose</a:t>
            </a:r>
          </a:p>
        </p:txBody>
      </p:sp>
      <p:sp>
        <p:nvSpPr>
          <p:cNvPr id="10" name="TextBox 9">
            <a:extLst>
              <a:ext uri="{FF2B5EF4-FFF2-40B4-BE49-F238E27FC236}">
                <a16:creationId xmlns:a16="http://schemas.microsoft.com/office/drawing/2014/main" id="{4CEC75F1-B6C4-4148-B6C6-3B5013F085C4}"/>
              </a:ext>
            </a:extLst>
          </p:cNvPr>
          <p:cNvSpPr txBox="1"/>
          <p:nvPr/>
        </p:nvSpPr>
        <p:spPr>
          <a:xfrm>
            <a:off x="442651" y="2171808"/>
            <a:ext cx="11466890" cy="2091832"/>
          </a:xfrm>
          <a:prstGeom prst="rect">
            <a:avLst/>
          </a:prstGeom>
          <a:noFill/>
          <a:ln>
            <a:solidFill>
              <a:schemeClr val="bg1">
                <a:lumMod val="75000"/>
              </a:schemeClr>
            </a:solidFill>
          </a:ln>
        </p:spPr>
        <p:txBody>
          <a:bodyPr wrap="square" lIns="72000" tIns="108000" rIns="72000" bIns="72000" rtlCol="0">
            <a:spAutoFit/>
          </a:bodyPr>
          <a:lstStyle/>
          <a:p>
            <a:pPr marL="263525" marR="0" lvl="0" indent="-263525" algn="l" defTabSz="914400" rtl="0" eaLnBrk="1" fontAlgn="auto" latinLnBrk="0" hangingPunct="1">
              <a:lnSpc>
                <a:spcPct val="130000"/>
              </a:lnSpc>
              <a:spcBef>
                <a:spcPts val="0"/>
              </a:spcBef>
              <a:spcAft>
                <a:spcPts val="400"/>
              </a:spcAft>
              <a:buClr>
                <a:srgbClr val="FFE600"/>
              </a:buClr>
              <a:buSzPct val="70000"/>
              <a:buFont typeface="Arial" pitchFamily="34" charset="0"/>
              <a:buChar char="►"/>
              <a:tabLst/>
              <a:defRPr/>
            </a:pPr>
            <a:r>
              <a:rPr lang="en-IN" sz="1400" dirty="0">
                <a:solidFill>
                  <a:srgbClr val="2E2E38"/>
                </a:solidFill>
                <a:latin typeface="EYInterstate Light" panose="02000506000000020004" pitchFamily="2" charset="0"/>
              </a:rPr>
              <a:t>Intent is to assess the financial health of an entity</a:t>
            </a:r>
          </a:p>
          <a:p>
            <a:pPr marL="263525" marR="0" lvl="0" indent="-263525" algn="l" defTabSz="914400" rtl="0" eaLnBrk="1" fontAlgn="auto" latinLnBrk="0" hangingPunct="1">
              <a:lnSpc>
                <a:spcPct val="130000"/>
              </a:lnSpc>
              <a:spcBef>
                <a:spcPts val="0"/>
              </a:spcBef>
              <a:spcAft>
                <a:spcPts val="400"/>
              </a:spcAft>
              <a:buClr>
                <a:srgbClr val="FFE600"/>
              </a:buClr>
              <a:buSzPct val="70000"/>
              <a:buFont typeface="Arial" pitchFamily="34" charset="0"/>
              <a:buChar char="►"/>
              <a:tabLst/>
              <a:defRPr/>
            </a:pPr>
            <a:r>
              <a:rPr lang="en-IN" sz="1400" dirty="0">
                <a:solidFill>
                  <a:srgbClr val="2E2E38"/>
                </a:solidFill>
                <a:latin typeface="EYInterstate Light" panose="02000506000000020004" pitchFamily="2" charset="0"/>
              </a:rPr>
              <a:t>Auditor to determine the long-term sources and the long-term application of funds using the data contained in the financial statements</a:t>
            </a:r>
          </a:p>
          <a:p>
            <a:pPr marL="263525" marR="0" lvl="0" indent="-263525" algn="l" defTabSz="914400" rtl="0" eaLnBrk="1" fontAlgn="auto" latinLnBrk="0" hangingPunct="1">
              <a:lnSpc>
                <a:spcPct val="130000"/>
              </a:lnSpc>
              <a:spcBef>
                <a:spcPts val="0"/>
              </a:spcBef>
              <a:spcAft>
                <a:spcPts val="400"/>
              </a:spcAft>
              <a:buClr>
                <a:srgbClr val="FFE600"/>
              </a:buClr>
              <a:buSzPct val="70000"/>
              <a:buFont typeface="Arial" pitchFamily="34" charset="0"/>
              <a:buChar char="►"/>
              <a:tabLst/>
              <a:defRPr/>
            </a:pPr>
            <a:r>
              <a:rPr lang="en-IN" sz="1400" dirty="0">
                <a:solidFill>
                  <a:srgbClr val="2E2E38"/>
                </a:solidFill>
                <a:latin typeface="EYInterstate Light" panose="02000506000000020004" pitchFamily="2" charset="0"/>
              </a:rPr>
              <a:t>Determination of direct relationship between particular funds and an asset from the balance sheet may not be feasible</a:t>
            </a:r>
          </a:p>
          <a:p>
            <a:pPr marL="538163" lvl="1" indent="-274638">
              <a:lnSpc>
                <a:spcPct val="130000"/>
              </a:lnSpc>
              <a:spcAft>
                <a:spcPts val="4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A more practical approach would be to determine the overall picture of the sources and application of funds of the company</a:t>
            </a:r>
          </a:p>
          <a:p>
            <a:pPr marL="80963" indent="-274638">
              <a:lnSpc>
                <a:spcPct val="130000"/>
              </a:lnSpc>
              <a:spcAft>
                <a:spcPts val="4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Whether the current/ non-current classification of assets and liabilities have any bearing while reporting under this clause? </a:t>
            </a:r>
          </a:p>
          <a:p>
            <a:pPr marL="538163" lvl="1" indent="-274638">
              <a:lnSpc>
                <a:spcPct val="130000"/>
              </a:lnSpc>
              <a:spcAft>
                <a:spcPts val="400"/>
              </a:spcAft>
              <a:buClr>
                <a:srgbClr val="FFE600"/>
              </a:buClr>
              <a:buSzPct val="70000"/>
              <a:buFont typeface="Arial" pitchFamily="34" charset="0"/>
              <a:buChar char="►"/>
              <a:defRPr/>
            </a:pPr>
            <a:r>
              <a:rPr kumimoji="0" lang="en-IN" sz="1400" b="0" i="1"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current maturities of long-term loans are to be treated as long term sources of funds for the purpose of reporting under this clause.</a:t>
            </a:r>
            <a:endParaRPr lang="en-IN" sz="1400" dirty="0">
              <a:solidFill>
                <a:srgbClr val="2E2E38"/>
              </a:solidFill>
              <a:latin typeface="EYInterstate Light" panose="02000506000000020004" pitchFamily="2" charset="0"/>
            </a:endParaRPr>
          </a:p>
        </p:txBody>
      </p:sp>
      <p:sp>
        <p:nvSpPr>
          <p:cNvPr id="11" name="Rectangle: Single Corner Snipped 10">
            <a:extLst>
              <a:ext uri="{FF2B5EF4-FFF2-40B4-BE49-F238E27FC236}">
                <a16:creationId xmlns:a16="http://schemas.microsoft.com/office/drawing/2014/main" id="{83E613C2-ABEA-4BA0-BD51-80EAC346CEDE}"/>
              </a:ext>
            </a:extLst>
          </p:cNvPr>
          <p:cNvSpPr/>
          <p:nvPr/>
        </p:nvSpPr>
        <p:spPr>
          <a:xfrm>
            <a:off x="476066" y="1831547"/>
            <a:ext cx="3644263" cy="354840"/>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b="1" dirty="0">
                <a:solidFill>
                  <a:srgbClr val="2E2E38"/>
                </a:solidFill>
                <a:latin typeface="EYInterstate" panose="02000503020000020004" pitchFamily="2" charset="0"/>
              </a:rPr>
              <a:t>K</a:t>
            </a:r>
            <a:r>
              <a:rPr kumimoji="0" lang="en-IN" sz="1400" b="1" i="0" u="none" strike="noStrike" kern="1200" cap="none" spc="0" normalizeH="0" baseline="0" noProof="0" dirty="0" err="1">
                <a:ln>
                  <a:noFill/>
                </a:ln>
                <a:solidFill>
                  <a:srgbClr val="2E2E38"/>
                </a:solidFill>
                <a:effectLst/>
                <a:uLnTx/>
                <a:uFillTx/>
                <a:latin typeface="EYInterstate" panose="02000503020000020004" pitchFamily="2" charset="0"/>
                <a:ea typeface="+mn-ea"/>
                <a:cs typeface="+mn-cs"/>
              </a:rPr>
              <a:t>ey</a:t>
            </a:r>
            <a:r>
              <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 considerations</a:t>
            </a:r>
          </a:p>
        </p:txBody>
      </p:sp>
      <p:sp>
        <p:nvSpPr>
          <p:cNvPr id="13" name="Rectangle 12">
            <a:extLst>
              <a:ext uri="{FF2B5EF4-FFF2-40B4-BE49-F238E27FC236}">
                <a16:creationId xmlns:a16="http://schemas.microsoft.com/office/drawing/2014/main" id="{C7F6AE05-A02A-41D9-83AC-137C474669AA}"/>
              </a:ext>
            </a:extLst>
          </p:cNvPr>
          <p:cNvSpPr/>
          <p:nvPr/>
        </p:nvSpPr>
        <p:spPr>
          <a:xfrm>
            <a:off x="476066" y="1113053"/>
            <a:ext cx="11466890" cy="590880"/>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R="0" lvl="0" algn="l" defTabSz="914400" rtl="0" eaLnBrk="1" fontAlgn="auto" latinLnBrk="0" hangingPunct="1">
              <a:lnSpc>
                <a:spcPct val="100000"/>
              </a:lnSpc>
              <a:spcBef>
                <a:spcPts val="300"/>
              </a:spcBef>
              <a:spcAft>
                <a:spcPts val="300"/>
              </a:spcAft>
              <a:buClr>
                <a:srgbClr val="FFE600"/>
              </a:buClr>
              <a:buSzPct val="70000"/>
              <a:tabLst/>
              <a:defRPr/>
            </a:pPr>
            <a:r>
              <a:rPr kumimoji="0" lang="en-IN" sz="1400" b="1"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Whether funds raised on short term basis have been utilised for long term purposes, if yes, the nature and amount to be indicated</a:t>
            </a:r>
          </a:p>
        </p:txBody>
      </p:sp>
    </p:spTree>
    <p:extLst>
      <p:ext uri="{BB962C8B-B14F-4D97-AF65-F5344CB8AC3E}">
        <p14:creationId xmlns:p14="http://schemas.microsoft.com/office/powerpoint/2010/main" val="752972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a:xfrm>
            <a:off x="609918" y="89265"/>
            <a:ext cx="10978515" cy="590880"/>
          </a:xfrm>
        </p:spPr>
        <p:txBody>
          <a:bodyPr/>
          <a:lstStyle/>
          <a:p>
            <a:r>
              <a:rPr lang="en-IN" dirty="0"/>
              <a:t>Auditors reporting under 2013 Act </a:t>
            </a:r>
            <a:br>
              <a:rPr lang="en-IN" dirty="0"/>
            </a:br>
            <a:r>
              <a:rPr lang="en-IN" dirty="0"/>
              <a:t>(applicable for audit periods beginning April 1, 2021)</a:t>
            </a:r>
          </a:p>
        </p:txBody>
      </p:sp>
      <p:sp>
        <p:nvSpPr>
          <p:cNvPr id="2" name="Arrow: Pentagon 1">
            <a:extLst>
              <a:ext uri="{FF2B5EF4-FFF2-40B4-BE49-F238E27FC236}">
                <a16:creationId xmlns:a16="http://schemas.microsoft.com/office/drawing/2014/main" id="{CECC4767-6736-4136-B3E5-2E74B3B8534E}"/>
              </a:ext>
            </a:extLst>
          </p:cNvPr>
          <p:cNvSpPr/>
          <p:nvPr/>
        </p:nvSpPr>
        <p:spPr>
          <a:xfrm>
            <a:off x="220023" y="1735595"/>
            <a:ext cx="1483175" cy="792480"/>
          </a:xfrm>
          <a:prstGeom prst="homePlat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IN" sz="1300" b="1" dirty="0">
                <a:solidFill>
                  <a:schemeClr val="tx1">
                    <a:lumMod val="50000"/>
                  </a:schemeClr>
                </a:solidFill>
              </a:rPr>
              <a:t>Existing requirements</a:t>
            </a:r>
          </a:p>
        </p:txBody>
      </p:sp>
      <p:sp>
        <p:nvSpPr>
          <p:cNvPr id="3" name="Rectangle 2">
            <a:extLst>
              <a:ext uri="{FF2B5EF4-FFF2-40B4-BE49-F238E27FC236}">
                <a16:creationId xmlns:a16="http://schemas.microsoft.com/office/drawing/2014/main" id="{7197C8E7-08B3-4430-B7B1-50EB017C81A6}"/>
              </a:ext>
            </a:extLst>
          </p:cNvPr>
          <p:cNvSpPr/>
          <p:nvPr/>
        </p:nvSpPr>
        <p:spPr>
          <a:xfrm>
            <a:off x="1812884" y="1735594"/>
            <a:ext cx="1793668" cy="4624726"/>
          </a:xfrm>
          <a:prstGeom prst="rect">
            <a:avLst/>
          </a:pr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IN" sz="1300" b="1" i="1" dirty="0">
                <a:solidFill>
                  <a:schemeClr val="tx1"/>
                </a:solidFill>
              </a:rPr>
              <a:t>True and Fair view of financial statements</a:t>
            </a:r>
          </a:p>
          <a:p>
            <a:pPr algn="ctr"/>
            <a:endParaRPr lang="en-IN" sz="1300" b="1" i="1" dirty="0">
              <a:solidFill>
                <a:schemeClr val="tx1"/>
              </a:solidFill>
            </a:endParaRPr>
          </a:p>
          <a:p>
            <a:pPr algn="ctr"/>
            <a:endParaRPr lang="en-IN" sz="1300" b="1" i="1" dirty="0">
              <a:solidFill>
                <a:schemeClr val="tx1"/>
              </a:solidFill>
            </a:endParaRPr>
          </a:p>
          <a:p>
            <a:pPr algn="ctr"/>
            <a:endParaRPr lang="en-IN" sz="1300" b="1" i="1" dirty="0">
              <a:solidFill>
                <a:schemeClr val="tx1"/>
              </a:solidFill>
            </a:endParaRPr>
          </a:p>
          <a:p>
            <a:pPr algn="ctr"/>
            <a:endParaRPr lang="en-IN" sz="1300" b="1" i="1" dirty="0">
              <a:solidFill>
                <a:schemeClr val="tx1"/>
              </a:solidFill>
            </a:endParaRPr>
          </a:p>
          <a:p>
            <a:pPr algn="ctr"/>
            <a:endParaRPr lang="en-IN" sz="1300" b="1" i="1" dirty="0">
              <a:solidFill>
                <a:schemeClr val="tx1"/>
              </a:solidFill>
            </a:endParaRPr>
          </a:p>
          <a:p>
            <a:pPr algn="ctr"/>
            <a:endParaRPr lang="en-IN" sz="1300" b="1" i="1" dirty="0">
              <a:solidFill>
                <a:schemeClr val="tx1"/>
              </a:solidFill>
            </a:endParaRPr>
          </a:p>
          <a:p>
            <a:pPr algn="ctr"/>
            <a:endParaRPr lang="en-IN" sz="1300" b="1" i="1" dirty="0">
              <a:solidFill>
                <a:schemeClr val="tx1"/>
              </a:solidFill>
            </a:endParaRPr>
          </a:p>
          <a:p>
            <a:pPr algn="ctr"/>
            <a:r>
              <a:rPr lang="en-IN" sz="1300" dirty="0">
                <a:solidFill>
                  <a:schemeClr val="tx1"/>
                </a:solidFill>
              </a:rPr>
              <a:t>No change</a:t>
            </a:r>
          </a:p>
          <a:p>
            <a:pPr algn="ctr"/>
            <a:endParaRPr lang="en-IN" sz="1300" b="1" i="1" dirty="0">
              <a:solidFill>
                <a:schemeClr val="tx1"/>
              </a:solidFill>
            </a:endParaRPr>
          </a:p>
          <a:p>
            <a:pPr algn="ctr"/>
            <a:endParaRPr lang="en-IN" sz="1300" b="1" i="1" dirty="0">
              <a:solidFill>
                <a:schemeClr val="tx1"/>
              </a:solidFill>
            </a:endParaRPr>
          </a:p>
          <a:p>
            <a:pPr algn="ctr"/>
            <a:endParaRPr lang="en-IN" sz="1300" b="1" i="1" dirty="0">
              <a:solidFill>
                <a:schemeClr val="tx1"/>
              </a:solidFill>
            </a:endParaRPr>
          </a:p>
          <a:p>
            <a:pPr algn="ctr"/>
            <a:endParaRPr lang="en-IN" sz="1300" b="1" i="1" dirty="0">
              <a:solidFill>
                <a:schemeClr val="tx1"/>
              </a:solidFill>
            </a:endParaRPr>
          </a:p>
          <a:p>
            <a:pPr algn="ctr"/>
            <a:endParaRPr lang="en-IN" sz="1300" b="1" i="1" dirty="0">
              <a:solidFill>
                <a:schemeClr val="tx1"/>
              </a:solidFill>
            </a:endParaRPr>
          </a:p>
          <a:p>
            <a:pPr algn="ctr"/>
            <a:endParaRPr lang="en-IN" sz="1300" b="1" i="1" dirty="0">
              <a:solidFill>
                <a:schemeClr val="tx1"/>
              </a:solidFill>
            </a:endParaRPr>
          </a:p>
          <a:p>
            <a:pPr algn="ctr"/>
            <a:endParaRPr lang="en-IN" sz="1300" b="1" i="1" dirty="0">
              <a:solidFill>
                <a:schemeClr val="tx1"/>
              </a:solidFill>
            </a:endParaRPr>
          </a:p>
          <a:p>
            <a:pPr algn="ctr"/>
            <a:endParaRPr lang="en-IN" sz="1300" b="1" i="1" dirty="0">
              <a:solidFill>
                <a:schemeClr val="tx1"/>
              </a:solidFill>
            </a:endParaRPr>
          </a:p>
          <a:p>
            <a:endParaRPr lang="en-IN" sz="1300" b="1" i="1" dirty="0">
              <a:solidFill>
                <a:schemeClr val="tx1"/>
              </a:solidFill>
            </a:endParaRPr>
          </a:p>
          <a:p>
            <a:pPr algn="ctr"/>
            <a:r>
              <a:rPr lang="en-IN" sz="1300" dirty="0">
                <a:solidFill>
                  <a:schemeClr val="tx1"/>
                </a:solidFill>
              </a:rPr>
              <a:t>Standards on Auditing e.g. SA 700, SA 701, 705, SA 706, SA 720</a:t>
            </a:r>
          </a:p>
          <a:p>
            <a:pPr algn="ctr"/>
            <a:endParaRPr lang="en-IN" sz="1300" b="1" i="1" dirty="0">
              <a:solidFill>
                <a:schemeClr val="tx1"/>
              </a:solidFill>
            </a:endParaRPr>
          </a:p>
          <a:p>
            <a:pPr algn="ctr"/>
            <a:endParaRPr lang="en-IN" sz="1300" b="1" i="1" dirty="0">
              <a:solidFill>
                <a:schemeClr val="tx1"/>
              </a:solidFill>
            </a:endParaRPr>
          </a:p>
          <a:p>
            <a:pPr algn="ctr"/>
            <a:endParaRPr lang="en-IN" sz="1300" b="1" i="1" dirty="0">
              <a:solidFill>
                <a:schemeClr val="tx1"/>
              </a:solidFill>
            </a:endParaRPr>
          </a:p>
          <a:p>
            <a:pPr algn="ctr"/>
            <a:endParaRPr lang="en-IN" sz="1300" b="1" i="1" dirty="0">
              <a:solidFill>
                <a:schemeClr val="tx1"/>
              </a:solidFill>
            </a:endParaRPr>
          </a:p>
        </p:txBody>
      </p:sp>
      <p:sp>
        <p:nvSpPr>
          <p:cNvPr id="19" name="Rectangle 18">
            <a:extLst>
              <a:ext uri="{FF2B5EF4-FFF2-40B4-BE49-F238E27FC236}">
                <a16:creationId xmlns:a16="http://schemas.microsoft.com/office/drawing/2014/main" id="{0B525305-430E-42D2-B3D1-225DC46A159A}"/>
              </a:ext>
            </a:extLst>
          </p:cNvPr>
          <p:cNvSpPr/>
          <p:nvPr/>
        </p:nvSpPr>
        <p:spPr>
          <a:xfrm>
            <a:off x="8880501" y="1735596"/>
            <a:ext cx="3137415" cy="4548168"/>
          </a:xfrm>
          <a:prstGeom prst="rect">
            <a:avLst/>
          </a:prstGeom>
          <a:solidFill>
            <a:schemeClr val="bg1">
              <a:lumMod val="9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IN" sz="1300" b="1" i="1" dirty="0">
                <a:solidFill>
                  <a:schemeClr val="tx1"/>
                </a:solidFill>
              </a:rPr>
              <a:t>CARO 2016</a:t>
            </a:r>
          </a:p>
          <a:p>
            <a:pPr algn="ctr"/>
            <a:endParaRPr lang="en-IN" sz="1300" b="1" dirty="0">
              <a:solidFill>
                <a:schemeClr val="tx1"/>
              </a:solidFill>
            </a:endParaRPr>
          </a:p>
          <a:p>
            <a:r>
              <a:rPr lang="en-IN" sz="1300" dirty="0">
                <a:solidFill>
                  <a:schemeClr val="tx1"/>
                </a:solidFill>
              </a:rPr>
              <a:t>CARO 2020 substitutes existing requirements under CARO 2016</a:t>
            </a:r>
          </a:p>
          <a:p>
            <a:endParaRPr lang="en-IN" sz="1300" dirty="0">
              <a:solidFill>
                <a:schemeClr val="tx1"/>
              </a:solidFill>
            </a:endParaRPr>
          </a:p>
          <a:p>
            <a:endParaRPr lang="en-IN" sz="1300" dirty="0">
              <a:solidFill>
                <a:schemeClr val="tx1"/>
              </a:solidFill>
            </a:endParaRPr>
          </a:p>
          <a:p>
            <a:endParaRPr lang="en-IN" sz="1300" dirty="0">
              <a:solidFill>
                <a:schemeClr val="tx1"/>
              </a:solidFill>
            </a:endParaRPr>
          </a:p>
          <a:p>
            <a:endParaRPr lang="en-IN" sz="1300" dirty="0">
              <a:solidFill>
                <a:schemeClr val="tx1"/>
              </a:solidFill>
            </a:endParaRPr>
          </a:p>
          <a:p>
            <a:endParaRPr lang="en-IN" sz="1300" dirty="0">
              <a:solidFill>
                <a:schemeClr val="tx1"/>
              </a:solidFill>
            </a:endParaRPr>
          </a:p>
          <a:p>
            <a:endParaRPr lang="en-IN" sz="1300" dirty="0">
              <a:solidFill>
                <a:schemeClr val="tx1"/>
              </a:solidFill>
            </a:endParaRPr>
          </a:p>
          <a:p>
            <a:endParaRPr lang="en-IN" sz="1300" dirty="0">
              <a:solidFill>
                <a:schemeClr val="tx1"/>
              </a:solidFill>
            </a:endParaRPr>
          </a:p>
          <a:p>
            <a:endParaRPr lang="en-IN" sz="1300" dirty="0">
              <a:solidFill>
                <a:schemeClr val="tx1"/>
              </a:solidFill>
            </a:endParaRPr>
          </a:p>
          <a:p>
            <a:endParaRPr lang="en-IN" sz="1300" dirty="0">
              <a:solidFill>
                <a:schemeClr val="tx1"/>
              </a:solidFill>
            </a:endParaRPr>
          </a:p>
          <a:p>
            <a:endParaRPr lang="en-IN" sz="1300" dirty="0">
              <a:solidFill>
                <a:schemeClr val="tx1"/>
              </a:solidFill>
            </a:endParaRPr>
          </a:p>
          <a:p>
            <a:endParaRPr lang="en-IN" sz="1300" dirty="0">
              <a:solidFill>
                <a:schemeClr val="tx1"/>
              </a:solidFill>
            </a:endParaRPr>
          </a:p>
          <a:p>
            <a:endParaRPr lang="en-IN" sz="1300" dirty="0">
              <a:solidFill>
                <a:schemeClr val="tx1"/>
              </a:solidFill>
            </a:endParaRPr>
          </a:p>
          <a:p>
            <a:r>
              <a:rPr lang="en-IN" sz="1300" i="1" dirty="0">
                <a:solidFill>
                  <a:schemeClr val="tx1"/>
                </a:solidFill>
              </a:rPr>
              <a:t>Significant changes to </a:t>
            </a:r>
            <a:r>
              <a:rPr lang="en-IN" sz="1300" i="1" dirty="0" err="1">
                <a:solidFill>
                  <a:schemeClr val="tx1"/>
                </a:solidFill>
              </a:rPr>
              <a:t>Sch</a:t>
            </a:r>
            <a:r>
              <a:rPr lang="en-IN" sz="1300" i="1" dirty="0">
                <a:solidFill>
                  <a:schemeClr val="tx1"/>
                </a:solidFill>
              </a:rPr>
              <a:t> III to align with CARO 2020 and new auditors reporting requirements </a:t>
            </a:r>
            <a:r>
              <a:rPr lang="en-IN" sz="1300" i="1">
                <a:solidFill>
                  <a:schemeClr val="tx1"/>
                </a:solidFill>
              </a:rPr>
              <a:t>– </a:t>
            </a:r>
            <a:r>
              <a:rPr lang="en-IN" sz="1300" b="1" i="1" u="sng">
                <a:solidFill>
                  <a:schemeClr val="tx1"/>
                </a:solidFill>
              </a:rPr>
              <a:t>10 </a:t>
            </a:r>
            <a:r>
              <a:rPr lang="en-IN" sz="1300" b="1" i="1" u="sng" dirty="0">
                <a:solidFill>
                  <a:schemeClr val="tx1"/>
                </a:solidFill>
              </a:rPr>
              <a:t>specific disclosures added</a:t>
            </a:r>
            <a:endParaRPr lang="en-IN" sz="1300" i="1" dirty="0">
              <a:solidFill>
                <a:schemeClr val="tx1"/>
              </a:solidFill>
            </a:endParaRPr>
          </a:p>
          <a:p>
            <a:endParaRPr lang="en-IN" sz="1300" i="1" dirty="0">
              <a:solidFill>
                <a:schemeClr val="tx1"/>
              </a:solidFill>
            </a:endParaRPr>
          </a:p>
          <a:p>
            <a:r>
              <a:rPr lang="en-IN" sz="1300" dirty="0">
                <a:solidFill>
                  <a:schemeClr val="tx1"/>
                </a:solidFill>
              </a:rPr>
              <a:t>Guidance Note on CARO 2020</a:t>
            </a:r>
          </a:p>
          <a:p>
            <a:endParaRPr lang="en-IN" sz="1300" b="1" i="1" dirty="0">
              <a:solidFill>
                <a:schemeClr val="tx1"/>
              </a:solidFill>
            </a:endParaRPr>
          </a:p>
          <a:p>
            <a:endParaRPr lang="en-IN" sz="1300" b="1" i="1" dirty="0">
              <a:solidFill>
                <a:schemeClr val="tx1"/>
              </a:solidFill>
            </a:endParaRPr>
          </a:p>
          <a:p>
            <a:endParaRPr lang="en-IN" sz="1300" b="1" i="1" dirty="0">
              <a:solidFill>
                <a:schemeClr val="tx1"/>
              </a:solidFill>
            </a:endParaRPr>
          </a:p>
          <a:p>
            <a:endParaRPr lang="en-IN" sz="1300" b="1" i="1" dirty="0">
              <a:solidFill>
                <a:schemeClr val="tx1"/>
              </a:solidFill>
            </a:endParaRPr>
          </a:p>
          <a:p>
            <a:endParaRPr lang="en-IN" sz="1300" b="1" i="1" dirty="0">
              <a:solidFill>
                <a:schemeClr val="tx1"/>
              </a:solidFill>
            </a:endParaRPr>
          </a:p>
          <a:p>
            <a:endParaRPr lang="en-IN" sz="1300" b="1" i="1" dirty="0">
              <a:solidFill>
                <a:schemeClr val="tx1"/>
              </a:solidFill>
            </a:endParaRPr>
          </a:p>
          <a:p>
            <a:endParaRPr lang="en-IN" sz="1300" b="1" i="1" dirty="0">
              <a:solidFill>
                <a:schemeClr val="tx1"/>
              </a:solidFill>
            </a:endParaRPr>
          </a:p>
          <a:p>
            <a:endParaRPr lang="en-IN" sz="1300" b="1" i="1" dirty="0">
              <a:solidFill>
                <a:schemeClr val="tx1"/>
              </a:solidFill>
            </a:endParaRPr>
          </a:p>
          <a:p>
            <a:endParaRPr lang="en-IN" sz="1300" b="1" i="1" dirty="0">
              <a:solidFill>
                <a:schemeClr val="tx1"/>
              </a:solidFill>
            </a:endParaRPr>
          </a:p>
          <a:p>
            <a:endParaRPr lang="en-IN" sz="1300" b="1" i="1" dirty="0">
              <a:solidFill>
                <a:schemeClr val="tx1"/>
              </a:solidFill>
            </a:endParaRPr>
          </a:p>
          <a:p>
            <a:endParaRPr lang="en-IN" sz="1300" b="1" i="1" dirty="0">
              <a:solidFill>
                <a:schemeClr val="tx1"/>
              </a:solidFill>
            </a:endParaRPr>
          </a:p>
          <a:p>
            <a:endParaRPr lang="en-IN" sz="1300" b="1" i="1" dirty="0">
              <a:solidFill>
                <a:schemeClr val="tx1"/>
              </a:solidFill>
            </a:endParaRPr>
          </a:p>
          <a:p>
            <a:endParaRPr lang="en-IN" sz="1300" b="1" i="1" dirty="0">
              <a:solidFill>
                <a:schemeClr val="tx1"/>
              </a:solidFill>
            </a:endParaRPr>
          </a:p>
          <a:p>
            <a:endParaRPr lang="en-IN" sz="1300" b="1" i="1" dirty="0">
              <a:solidFill>
                <a:schemeClr val="tx1"/>
              </a:solidFill>
            </a:endParaRPr>
          </a:p>
          <a:p>
            <a:endParaRPr lang="en-IN" sz="1300" b="1" i="1" dirty="0">
              <a:solidFill>
                <a:schemeClr val="tx1"/>
              </a:solidFill>
            </a:endParaRPr>
          </a:p>
          <a:p>
            <a:endParaRPr lang="en-IN" sz="1300" b="1" i="1" dirty="0">
              <a:solidFill>
                <a:schemeClr val="tx1"/>
              </a:solidFill>
            </a:endParaRPr>
          </a:p>
          <a:p>
            <a:endParaRPr lang="en-IN" sz="1300" b="1" i="1" dirty="0">
              <a:solidFill>
                <a:schemeClr val="tx1"/>
              </a:solidFill>
            </a:endParaRPr>
          </a:p>
        </p:txBody>
      </p:sp>
      <p:sp>
        <p:nvSpPr>
          <p:cNvPr id="20" name="Rectangle 19">
            <a:extLst>
              <a:ext uri="{FF2B5EF4-FFF2-40B4-BE49-F238E27FC236}">
                <a16:creationId xmlns:a16="http://schemas.microsoft.com/office/drawing/2014/main" id="{EE241ABA-C316-428C-A266-A964DB12B40D}"/>
              </a:ext>
            </a:extLst>
          </p:cNvPr>
          <p:cNvSpPr/>
          <p:nvPr/>
        </p:nvSpPr>
        <p:spPr>
          <a:xfrm>
            <a:off x="7041564" y="1740220"/>
            <a:ext cx="1724340" cy="4601044"/>
          </a:xfrm>
          <a:prstGeom prst="rect">
            <a:avLst/>
          </a:prstGeom>
          <a:solidFill>
            <a:schemeClr val="bg1">
              <a:lumMod val="9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IN" sz="1300" b="1" i="1" dirty="0">
                <a:solidFill>
                  <a:schemeClr val="tx1"/>
                </a:solidFill>
              </a:rPr>
              <a:t>Internal Financial Controls</a:t>
            </a:r>
          </a:p>
          <a:p>
            <a:pPr algn="ctr"/>
            <a:endParaRPr lang="en-IN" sz="1300" b="1" i="1" dirty="0">
              <a:solidFill>
                <a:schemeClr val="tx1"/>
              </a:solidFill>
            </a:endParaRPr>
          </a:p>
          <a:p>
            <a:pPr algn="ctr"/>
            <a:endParaRPr lang="en-IN" sz="1300" b="1" i="1" dirty="0">
              <a:solidFill>
                <a:schemeClr val="tx1"/>
              </a:solidFill>
            </a:endParaRPr>
          </a:p>
          <a:p>
            <a:pPr algn="ctr"/>
            <a:endParaRPr lang="en-IN" sz="1300" b="1" i="1" dirty="0">
              <a:solidFill>
                <a:schemeClr val="tx1"/>
              </a:solidFill>
            </a:endParaRPr>
          </a:p>
          <a:p>
            <a:pPr algn="ctr"/>
            <a:endParaRPr lang="en-IN" sz="1300" b="1" i="1" dirty="0">
              <a:solidFill>
                <a:schemeClr val="tx1"/>
              </a:solidFill>
            </a:endParaRPr>
          </a:p>
          <a:p>
            <a:pPr algn="ctr"/>
            <a:endParaRPr lang="en-IN" sz="1300" b="1" i="1" dirty="0">
              <a:solidFill>
                <a:schemeClr val="tx1"/>
              </a:solidFill>
            </a:endParaRPr>
          </a:p>
          <a:p>
            <a:pPr algn="ctr"/>
            <a:endParaRPr lang="en-IN" sz="1300" b="1" i="1" dirty="0">
              <a:solidFill>
                <a:schemeClr val="tx1"/>
              </a:solidFill>
            </a:endParaRPr>
          </a:p>
          <a:p>
            <a:pPr algn="ctr"/>
            <a:r>
              <a:rPr lang="en-IN" sz="1300" dirty="0">
                <a:solidFill>
                  <a:schemeClr val="tx1"/>
                </a:solidFill>
              </a:rPr>
              <a:t>No change</a:t>
            </a:r>
          </a:p>
          <a:p>
            <a:pPr algn="ctr"/>
            <a:endParaRPr lang="en-IN" sz="1300" dirty="0">
              <a:solidFill>
                <a:schemeClr val="tx1"/>
              </a:solidFill>
            </a:endParaRPr>
          </a:p>
          <a:p>
            <a:pPr algn="ctr"/>
            <a:endParaRPr lang="en-IN" sz="1300" dirty="0">
              <a:solidFill>
                <a:schemeClr val="tx1"/>
              </a:solidFill>
            </a:endParaRPr>
          </a:p>
          <a:p>
            <a:pPr algn="ctr"/>
            <a:endParaRPr lang="en-IN" sz="1300" dirty="0">
              <a:solidFill>
                <a:schemeClr val="tx1"/>
              </a:solidFill>
            </a:endParaRPr>
          </a:p>
          <a:p>
            <a:pPr algn="ctr"/>
            <a:endParaRPr lang="en-IN" sz="1300" dirty="0">
              <a:solidFill>
                <a:schemeClr val="tx1"/>
              </a:solidFill>
            </a:endParaRPr>
          </a:p>
          <a:p>
            <a:pPr algn="ctr"/>
            <a:endParaRPr lang="en-IN" sz="1300" dirty="0">
              <a:solidFill>
                <a:schemeClr val="tx1"/>
              </a:solidFill>
            </a:endParaRPr>
          </a:p>
          <a:p>
            <a:pPr algn="ctr"/>
            <a:endParaRPr lang="en-IN" sz="1300" dirty="0">
              <a:solidFill>
                <a:schemeClr val="tx1"/>
              </a:solidFill>
            </a:endParaRPr>
          </a:p>
          <a:p>
            <a:pPr algn="ctr"/>
            <a:endParaRPr lang="en-IN" sz="1300" dirty="0">
              <a:solidFill>
                <a:schemeClr val="tx1"/>
              </a:solidFill>
            </a:endParaRPr>
          </a:p>
          <a:p>
            <a:pPr algn="ctr"/>
            <a:endParaRPr lang="en-IN" sz="1300" dirty="0">
              <a:solidFill>
                <a:schemeClr val="tx1"/>
              </a:solidFill>
            </a:endParaRPr>
          </a:p>
          <a:p>
            <a:pPr algn="ctr"/>
            <a:endParaRPr lang="en-IN" sz="1300" dirty="0">
              <a:solidFill>
                <a:schemeClr val="tx1"/>
              </a:solidFill>
            </a:endParaRPr>
          </a:p>
          <a:p>
            <a:pPr algn="ctr"/>
            <a:endParaRPr lang="en-IN" sz="1300" dirty="0">
              <a:solidFill>
                <a:schemeClr val="tx1"/>
              </a:solidFill>
            </a:endParaRPr>
          </a:p>
          <a:p>
            <a:pPr algn="ctr"/>
            <a:endParaRPr lang="en-IN" sz="1300" dirty="0">
              <a:solidFill>
                <a:schemeClr val="tx1"/>
              </a:solidFill>
            </a:endParaRPr>
          </a:p>
          <a:p>
            <a:pPr algn="ctr"/>
            <a:r>
              <a:rPr lang="en-IN" sz="1300" dirty="0">
                <a:solidFill>
                  <a:schemeClr val="tx1"/>
                </a:solidFill>
              </a:rPr>
              <a:t>Guidance Note on ICFR</a:t>
            </a:r>
          </a:p>
          <a:p>
            <a:pPr algn="ctr"/>
            <a:endParaRPr lang="en-IN" sz="1300" dirty="0">
              <a:solidFill>
                <a:schemeClr val="tx1"/>
              </a:solidFill>
            </a:endParaRPr>
          </a:p>
          <a:p>
            <a:pPr algn="ctr"/>
            <a:endParaRPr lang="en-IN" sz="1300" dirty="0">
              <a:solidFill>
                <a:schemeClr val="tx1"/>
              </a:solidFill>
            </a:endParaRPr>
          </a:p>
          <a:p>
            <a:pPr algn="ctr"/>
            <a:endParaRPr lang="en-IN" sz="1300" dirty="0">
              <a:solidFill>
                <a:schemeClr val="tx1"/>
              </a:solidFill>
            </a:endParaRPr>
          </a:p>
          <a:p>
            <a:pPr algn="ctr"/>
            <a:endParaRPr lang="en-IN" sz="1300" dirty="0">
              <a:solidFill>
                <a:schemeClr val="tx1"/>
              </a:solidFill>
            </a:endParaRPr>
          </a:p>
          <a:p>
            <a:pPr algn="ctr"/>
            <a:endParaRPr lang="en-IN" sz="1300" dirty="0">
              <a:solidFill>
                <a:schemeClr val="tx1"/>
              </a:solidFill>
            </a:endParaRPr>
          </a:p>
          <a:p>
            <a:pPr algn="ctr"/>
            <a:endParaRPr lang="en-IN" sz="1300" dirty="0">
              <a:solidFill>
                <a:schemeClr val="tx1"/>
              </a:solidFill>
            </a:endParaRPr>
          </a:p>
          <a:p>
            <a:pPr algn="ctr"/>
            <a:endParaRPr lang="en-IN" sz="1300" b="1" i="1" dirty="0">
              <a:solidFill>
                <a:schemeClr val="tx1"/>
              </a:solidFill>
            </a:endParaRPr>
          </a:p>
        </p:txBody>
      </p:sp>
      <p:sp>
        <p:nvSpPr>
          <p:cNvPr id="21" name="Rectangle 20">
            <a:extLst>
              <a:ext uri="{FF2B5EF4-FFF2-40B4-BE49-F238E27FC236}">
                <a16:creationId xmlns:a16="http://schemas.microsoft.com/office/drawing/2014/main" id="{B8A36F7C-FA2D-4937-ADCD-42F371100A3A}"/>
              </a:ext>
            </a:extLst>
          </p:cNvPr>
          <p:cNvSpPr/>
          <p:nvPr/>
        </p:nvSpPr>
        <p:spPr>
          <a:xfrm>
            <a:off x="3606553" y="1735594"/>
            <a:ext cx="3330236" cy="4624719"/>
          </a:xfrm>
          <a:prstGeom prst="rect">
            <a:avLst/>
          </a:prstGeom>
          <a:solidFill>
            <a:schemeClr val="bg1">
              <a:lumMod val="9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r>
              <a:rPr lang="en-IN" sz="1300" b="1" i="1" dirty="0">
                <a:solidFill>
                  <a:schemeClr val="tx1"/>
                </a:solidFill>
              </a:rPr>
              <a:t>Other legal and Regulatory Matters such as books of accounts, adverse effect on functioning of company</a:t>
            </a:r>
          </a:p>
          <a:p>
            <a:pPr algn="ctr"/>
            <a:endParaRPr lang="en-IN" sz="1300" b="1" i="1" dirty="0">
              <a:solidFill>
                <a:schemeClr val="tx1"/>
              </a:solidFill>
            </a:endParaRPr>
          </a:p>
          <a:p>
            <a:r>
              <a:rPr lang="en-IN" sz="1300" i="1" dirty="0">
                <a:solidFill>
                  <a:schemeClr val="tx1"/>
                </a:solidFill>
              </a:rPr>
              <a:t>New requirements introduced:</a:t>
            </a:r>
          </a:p>
          <a:p>
            <a:pPr marL="285750" indent="-285750">
              <a:buFont typeface="Arial" panose="020B0604020202020204" pitchFamily="34" charset="0"/>
              <a:buChar char="►"/>
            </a:pPr>
            <a:r>
              <a:rPr lang="en-IN" sz="1300" dirty="0">
                <a:solidFill>
                  <a:schemeClr val="tx1"/>
                </a:solidFill>
              </a:rPr>
              <a:t>Funding transactions </a:t>
            </a:r>
          </a:p>
          <a:p>
            <a:pPr marL="285750" indent="-285750">
              <a:buFont typeface="Arial" panose="020B0604020202020204" pitchFamily="34" charset="0"/>
              <a:buChar char="►"/>
            </a:pPr>
            <a:r>
              <a:rPr lang="en-IN" sz="1300" dirty="0">
                <a:solidFill>
                  <a:schemeClr val="tx1"/>
                </a:solidFill>
              </a:rPr>
              <a:t>Compliance with dividend norms</a:t>
            </a:r>
          </a:p>
          <a:p>
            <a:pPr marL="285750" indent="-285750">
              <a:buFont typeface="Arial" panose="020B0604020202020204" pitchFamily="34" charset="0"/>
              <a:buChar char="►"/>
            </a:pPr>
            <a:r>
              <a:rPr lang="en-IN" sz="1300" dirty="0">
                <a:solidFill>
                  <a:schemeClr val="tx1"/>
                </a:solidFill>
              </a:rPr>
              <a:t>Audit trail </a:t>
            </a:r>
            <a:r>
              <a:rPr lang="en-IN" sz="1300" u="sng" dirty="0">
                <a:solidFill>
                  <a:schemeClr val="tx1"/>
                </a:solidFill>
              </a:rPr>
              <a:t>– applicable for audit periods beginning April 1, 2023 (deferred from 2021-22 to 2022-23 by amendment rules dated 31.3.22)</a:t>
            </a:r>
          </a:p>
          <a:p>
            <a:pPr marL="285750" indent="-285750">
              <a:buFont typeface="Arial" panose="020B0604020202020204" pitchFamily="34" charset="0"/>
              <a:buChar char="►"/>
            </a:pPr>
            <a:endParaRPr lang="en-IN" sz="1300" u="sng" dirty="0">
              <a:solidFill>
                <a:schemeClr val="tx1"/>
              </a:solidFill>
            </a:endParaRPr>
          </a:p>
          <a:p>
            <a:pPr marL="285750" indent="-285750">
              <a:buFont typeface="Arial" panose="020B0604020202020204" pitchFamily="34" charset="0"/>
              <a:buChar char="►"/>
            </a:pPr>
            <a:endParaRPr lang="en-IN" sz="1300" u="sng" dirty="0">
              <a:solidFill>
                <a:schemeClr val="tx1"/>
              </a:solidFill>
            </a:endParaRPr>
          </a:p>
          <a:p>
            <a:pPr marL="285750" indent="-285750">
              <a:buFont typeface="Arial" panose="020B0604020202020204" pitchFamily="34" charset="0"/>
              <a:buChar char="►"/>
            </a:pPr>
            <a:endParaRPr lang="en-IN" sz="1300" u="sng" dirty="0">
              <a:solidFill>
                <a:schemeClr val="tx1"/>
              </a:solidFill>
            </a:endParaRPr>
          </a:p>
          <a:p>
            <a:endParaRPr lang="en-IN" sz="1300" dirty="0">
              <a:solidFill>
                <a:schemeClr val="tx1"/>
              </a:solidFill>
            </a:endParaRPr>
          </a:p>
          <a:p>
            <a:pPr marL="285750" indent="-285750">
              <a:buFont typeface="Arial" panose="020B0604020202020204" pitchFamily="34" charset="0"/>
              <a:buChar char="►"/>
            </a:pPr>
            <a:endParaRPr lang="en-IN" sz="1300" dirty="0">
              <a:solidFill>
                <a:schemeClr val="tx1"/>
              </a:solidFill>
            </a:endParaRPr>
          </a:p>
          <a:p>
            <a:pPr marL="285750" indent="-285750">
              <a:buFont typeface="Arial" panose="020B0604020202020204" pitchFamily="34" charset="0"/>
              <a:buChar char="►"/>
            </a:pPr>
            <a:endParaRPr lang="en-IN" sz="1300" dirty="0">
              <a:solidFill>
                <a:schemeClr val="tx1"/>
              </a:solidFill>
            </a:endParaRPr>
          </a:p>
          <a:p>
            <a:pPr marL="285750" indent="-285750">
              <a:buFont typeface="Arial" panose="020B0604020202020204" pitchFamily="34" charset="0"/>
              <a:buChar char="►"/>
            </a:pPr>
            <a:endParaRPr lang="en-IN" sz="1300" dirty="0">
              <a:solidFill>
                <a:schemeClr val="tx1"/>
              </a:solidFill>
            </a:endParaRPr>
          </a:p>
          <a:p>
            <a:pPr marL="285750" indent="-285750">
              <a:buFont typeface="Arial" panose="020B0604020202020204" pitchFamily="34" charset="0"/>
              <a:buChar char="►"/>
            </a:pPr>
            <a:endParaRPr lang="en-IN" sz="300" dirty="0">
              <a:solidFill>
                <a:schemeClr val="tx1"/>
              </a:solidFill>
            </a:endParaRPr>
          </a:p>
          <a:p>
            <a:r>
              <a:rPr lang="en-IN" sz="1300" dirty="0">
                <a:solidFill>
                  <a:schemeClr val="tx1"/>
                </a:solidFill>
              </a:rPr>
              <a:t>Guidance Note on adverse effect on functioning of company and maintenance of books and account</a:t>
            </a:r>
          </a:p>
        </p:txBody>
      </p:sp>
      <p:cxnSp>
        <p:nvCxnSpPr>
          <p:cNvPr id="22" name="Straight Connector 21">
            <a:extLst>
              <a:ext uri="{FF2B5EF4-FFF2-40B4-BE49-F238E27FC236}">
                <a16:creationId xmlns:a16="http://schemas.microsoft.com/office/drawing/2014/main" id="{66C7CD32-7811-4B75-81C7-D942FB8AD103}"/>
              </a:ext>
            </a:extLst>
          </p:cNvPr>
          <p:cNvCxnSpPr>
            <a:cxnSpLocks/>
          </p:cNvCxnSpPr>
          <p:nvPr/>
        </p:nvCxnSpPr>
        <p:spPr>
          <a:xfrm>
            <a:off x="3794928" y="1212322"/>
            <a:ext cx="8082111" cy="0"/>
          </a:xfrm>
          <a:prstGeom prst="line">
            <a:avLst/>
          </a:prstGeom>
          <a:ln w="9525">
            <a:solidFill>
              <a:schemeClr val="bg2">
                <a:lumMod val="65000"/>
                <a:lumOff val="35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3" name="Rectangle: Rounded Corners 22">
            <a:extLst>
              <a:ext uri="{FF2B5EF4-FFF2-40B4-BE49-F238E27FC236}">
                <a16:creationId xmlns:a16="http://schemas.microsoft.com/office/drawing/2014/main" id="{A9A91E7B-994C-4F0C-AC8F-17475439494C}"/>
              </a:ext>
            </a:extLst>
          </p:cNvPr>
          <p:cNvSpPr/>
          <p:nvPr/>
        </p:nvSpPr>
        <p:spPr>
          <a:xfrm>
            <a:off x="6014849" y="998271"/>
            <a:ext cx="3137415" cy="428103"/>
          </a:xfrm>
          <a:prstGeom prst="roundRect">
            <a:avLst/>
          </a:prstGeom>
          <a:solidFill>
            <a:schemeClr val="bg1">
              <a:lumMod val="7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300" dirty="0">
                <a:solidFill>
                  <a:srgbClr val="000000"/>
                </a:solidFill>
                <a:latin typeface="EYInterstate" panose="02000503020000020004" pitchFamily="2" charset="0"/>
              </a:rPr>
              <a:t>Reporting on legal and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IN" sz="1300" dirty="0">
                <a:solidFill>
                  <a:srgbClr val="000000"/>
                </a:solidFill>
                <a:latin typeface="EYInterstate" panose="02000503020000020004" pitchFamily="2" charset="0"/>
              </a:rPr>
              <a:t>regulatory Matters</a:t>
            </a:r>
            <a:endParaRPr kumimoji="0" lang="en-IN" sz="1300" i="0" u="none" strike="noStrike" kern="1200" cap="none" spc="0" normalizeH="0" baseline="0" noProof="0" dirty="0">
              <a:ln>
                <a:noFill/>
              </a:ln>
              <a:solidFill>
                <a:srgbClr val="000000"/>
              </a:solidFill>
              <a:effectLst/>
              <a:uLnTx/>
              <a:uFillTx/>
              <a:latin typeface="EYInterstate" panose="02000503020000020004" pitchFamily="2" charset="0"/>
              <a:ea typeface="+mn-ea"/>
              <a:cs typeface="+mn-cs"/>
            </a:endParaRPr>
          </a:p>
        </p:txBody>
      </p:sp>
      <p:sp>
        <p:nvSpPr>
          <p:cNvPr id="25" name="Arrow: Pentagon 24">
            <a:extLst>
              <a:ext uri="{FF2B5EF4-FFF2-40B4-BE49-F238E27FC236}">
                <a16:creationId xmlns:a16="http://schemas.microsoft.com/office/drawing/2014/main" id="{94B4CBF3-B866-4979-AB9C-101565DFCA06}"/>
              </a:ext>
            </a:extLst>
          </p:cNvPr>
          <p:cNvSpPr/>
          <p:nvPr/>
        </p:nvSpPr>
        <p:spPr>
          <a:xfrm>
            <a:off x="199333" y="3216330"/>
            <a:ext cx="1503865" cy="792480"/>
          </a:xfrm>
          <a:prstGeom prst="homePlat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IN" sz="1300" b="1" dirty="0">
                <a:solidFill>
                  <a:schemeClr val="tx1">
                    <a:lumMod val="50000"/>
                  </a:schemeClr>
                </a:solidFill>
              </a:rPr>
              <a:t>Amendments</a:t>
            </a:r>
          </a:p>
        </p:txBody>
      </p:sp>
      <p:graphicFrame>
        <p:nvGraphicFramePr>
          <p:cNvPr id="7" name="Table 7">
            <a:extLst>
              <a:ext uri="{FF2B5EF4-FFF2-40B4-BE49-F238E27FC236}">
                <a16:creationId xmlns:a16="http://schemas.microsoft.com/office/drawing/2014/main" id="{00E60F73-992B-4400-8612-1FB41CEE20B3}"/>
              </a:ext>
            </a:extLst>
          </p:cNvPr>
          <p:cNvGraphicFramePr>
            <a:graphicFrameLocks noGrp="1"/>
          </p:cNvGraphicFramePr>
          <p:nvPr>
            <p:extLst>
              <p:ext uri="{D42A27DB-BD31-4B8C-83A1-F6EECF244321}">
                <p14:modId xmlns:p14="http://schemas.microsoft.com/office/powerpoint/2010/main" val="3009744761"/>
              </p:ext>
            </p:extLst>
          </p:nvPr>
        </p:nvGraphicFramePr>
        <p:xfrm>
          <a:off x="8970953" y="2634384"/>
          <a:ext cx="2829026" cy="2321560"/>
        </p:xfrm>
        <a:graphic>
          <a:graphicData uri="http://schemas.openxmlformats.org/drawingml/2006/table">
            <a:tbl>
              <a:tblPr firstRow="1" bandRow="1">
                <a:tableStyleId>{5C22544A-7EE6-4342-B048-85BDC9FD1C3A}</a:tableStyleId>
              </a:tblPr>
              <a:tblGrid>
                <a:gridCol w="2404295">
                  <a:extLst>
                    <a:ext uri="{9D8B030D-6E8A-4147-A177-3AD203B41FA5}">
                      <a16:colId xmlns:a16="http://schemas.microsoft.com/office/drawing/2014/main" val="114370037"/>
                    </a:ext>
                  </a:extLst>
                </a:gridCol>
                <a:gridCol w="424731">
                  <a:extLst>
                    <a:ext uri="{9D8B030D-6E8A-4147-A177-3AD203B41FA5}">
                      <a16:colId xmlns:a16="http://schemas.microsoft.com/office/drawing/2014/main" val="1567072646"/>
                    </a:ext>
                  </a:extLst>
                </a:gridCol>
              </a:tblGrid>
              <a:tr h="370840">
                <a:tc>
                  <a:txBody>
                    <a:bodyPr/>
                    <a:lstStyle/>
                    <a:p>
                      <a:r>
                        <a:rPr lang="en-IN" sz="1300" b="0" dirty="0">
                          <a:solidFill>
                            <a:schemeClr val="tx1"/>
                          </a:solidFill>
                        </a:rPr>
                        <a:t>New requirements introduced*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IN" sz="1300" b="0" dirty="0">
                          <a:solidFill>
                            <a:schemeClr val="tx1"/>
                          </a:solidFill>
                        </a:rPr>
                        <a:t>28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946803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300" b="0" dirty="0">
                          <a:solidFill>
                            <a:schemeClr val="tx1"/>
                          </a:solidFill>
                        </a:rPr>
                        <a:t>Existing requirements modified*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IN" sz="1300" b="0" dirty="0">
                          <a:solidFill>
                            <a:schemeClr val="tx1"/>
                          </a:solidFill>
                        </a:rPr>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70056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300" b="0" dirty="0">
                          <a:solidFill>
                            <a:schemeClr val="tx1"/>
                          </a:solidFill>
                        </a:rPr>
                        <a:t>Existing requirements carried forwarded*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IN" sz="1300" b="0"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23325217"/>
                  </a:ext>
                </a:extLst>
              </a:tr>
              <a:tr h="370840">
                <a:tc>
                  <a:txBody>
                    <a:bodyPr/>
                    <a:lstStyle/>
                    <a:p>
                      <a:r>
                        <a:rPr lang="en-IN" sz="1300" b="0" dirty="0">
                          <a:solidFill>
                            <a:schemeClr val="tx1"/>
                          </a:solidFill>
                        </a:rPr>
                        <a:t>Existing requirements deleted*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IN" sz="1300" b="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5436827"/>
                  </a:ext>
                </a:extLst>
              </a:tr>
              <a:tr h="370840">
                <a:tc>
                  <a:txBody>
                    <a:bodyPr/>
                    <a:lstStyle/>
                    <a:p>
                      <a:r>
                        <a:rPr lang="en-IN" sz="1300" b="1" dirty="0">
                          <a:solidFill>
                            <a:schemeClr val="tx1"/>
                          </a:solidFill>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IN" sz="1300" b="1" dirty="0">
                          <a:solidFill>
                            <a:schemeClr val="tx1"/>
                          </a:solidFill>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5419571"/>
                  </a:ext>
                </a:extLst>
              </a:tr>
            </a:tbl>
          </a:graphicData>
        </a:graphic>
      </p:graphicFrame>
      <p:sp>
        <p:nvSpPr>
          <p:cNvPr id="29" name="TextBox 28">
            <a:extLst>
              <a:ext uri="{FF2B5EF4-FFF2-40B4-BE49-F238E27FC236}">
                <a16:creationId xmlns:a16="http://schemas.microsoft.com/office/drawing/2014/main" id="{75BBF1F8-2AFD-4FD2-9F96-5F6EA837822D}"/>
              </a:ext>
            </a:extLst>
          </p:cNvPr>
          <p:cNvSpPr txBox="1"/>
          <p:nvPr/>
        </p:nvSpPr>
        <p:spPr>
          <a:xfrm>
            <a:off x="3764412" y="5073926"/>
            <a:ext cx="1617167" cy="246221"/>
          </a:xfrm>
          <a:prstGeom prst="rect">
            <a:avLst/>
          </a:prstGeom>
          <a:noFill/>
        </p:spPr>
        <p:txBody>
          <a:bodyPr wrap="square">
            <a:spAutoFit/>
          </a:bodyPr>
          <a:lstStyle/>
          <a:p>
            <a:r>
              <a:rPr lang="en-IN" sz="1000" b="0" dirty="0">
                <a:solidFill>
                  <a:schemeClr val="tx1"/>
                </a:solidFill>
              </a:rPr>
              <a:t>*Including sub clauses</a:t>
            </a:r>
            <a:endParaRPr lang="en-IN" sz="1000" dirty="0"/>
          </a:p>
        </p:txBody>
      </p:sp>
      <p:sp>
        <p:nvSpPr>
          <p:cNvPr id="33" name="Arrow: Pentagon 32">
            <a:extLst>
              <a:ext uri="{FF2B5EF4-FFF2-40B4-BE49-F238E27FC236}">
                <a16:creationId xmlns:a16="http://schemas.microsoft.com/office/drawing/2014/main" id="{2540D3B0-877C-412B-8415-21A35F89AC1C}"/>
              </a:ext>
            </a:extLst>
          </p:cNvPr>
          <p:cNvSpPr/>
          <p:nvPr/>
        </p:nvSpPr>
        <p:spPr>
          <a:xfrm>
            <a:off x="222953" y="5457304"/>
            <a:ext cx="1493520" cy="792480"/>
          </a:xfrm>
          <a:prstGeom prst="homePlate">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IN" sz="1300" b="1" dirty="0">
                <a:solidFill>
                  <a:schemeClr val="tx1">
                    <a:lumMod val="50000"/>
                  </a:schemeClr>
                </a:solidFill>
              </a:rPr>
              <a:t>Reporting framework/ guidance</a:t>
            </a:r>
          </a:p>
        </p:txBody>
      </p:sp>
      <p:sp>
        <p:nvSpPr>
          <p:cNvPr id="5" name="TextBox 4">
            <a:extLst>
              <a:ext uri="{FF2B5EF4-FFF2-40B4-BE49-F238E27FC236}">
                <a16:creationId xmlns:a16="http://schemas.microsoft.com/office/drawing/2014/main" id="{04E62560-07D5-4221-8E64-B18562D0346D}"/>
              </a:ext>
            </a:extLst>
          </p:cNvPr>
          <p:cNvSpPr txBox="1"/>
          <p:nvPr/>
        </p:nvSpPr>
        <p:spPr>
          <a:xfrm>
            <a:off x="1812884" y="1473201"/>
            <a:ext cx="4945172" cy="220060"/>
          </a:xfrm>
          <a:prstGeom prst="rect">
            <a:avLst/>
          </a:prstGeom>
          <a:solidFill>
            <a:schemeClr val="tx2">
              <a:lumMod val="20000"/>
              <a:lumOff val="80000"/>
            </a:schemeClr>
          </a:solidFill>
        </p:spPr>
        <p:txBody>
          <a:bodyPr wrap="square" lIns="0" tIns="36576" rIns="0" bIns="0" rtlCol="0">
            <a:spAutoFit/>
          </a:bodyPr>
          <a:lstStyle/>
          <a:p>
            <a:pPr algn="ctr">
              <a:lnSpc>
                <a:spcPct val="85000"/>
              </a:lnSpc>
              <a:spcAft>
                <a:spcPts val="600"/>
              </a:spcAft>
              <a:buClr>
                <a:schemeClr val="accent2"/>
              </a:buClr>
              <a:buSzPct val="70000"/>
            </a:pPr>
            <a:r>
              <a:rPr lang="en-IN" sz="1400" dirty="0"/>
              <a:t>Main audit report</a:t>
            </a:r>
          </a:p>
        </p:txBody>
      </p:sp>
      <p:sp>
        <p:nvSpPr>
          <p:cNvPr id="15" name="TextBox 14">
            <a:extLst>
              <a:ext uri="{FF2B5EF4-FFF2-40B4-BE49-F238E27FC236}">
                <a16:creationId xmlns:a16="http://schemas.microsoft.com/office/drawing/2014/main" id="{AFB9A3BA-8AF3-41AD-874A-ADAC6A0927DC}"/>
              </a:ext>
            </a:extLst>
          </p:cNvPr>
          <p:cNvSpPr txBox="1"/>
          <p:nvPr/>
        </p:nvSpPr>
        <p:spPr>
          <a:xfrm>
            <a:off x="6960284" y="1507860"/>
            <a:ext cx="4945172" cy="220060"/>
          </a:xfrm>
          <a:prstGeom prst="rect">
            <a:avLst/>
          </a:prstGeom>
          <a:solidFill>
            <a:schemeClr val="tx2">
              <a:lumMod val="20000"/>
              <a:lumOff val="80000"/>
            </a:schemeClr>
          </a:solidFill>
        </p:spPr>
        <p:txBody>
          <a:bodyPr wrap="square" lIns="0" tIns="36576" rIns="0" bIns="0" rtlCol="0">
            <a:spAutoFit/>
          </a:bodyPr>
          <a:lstStyle/>
          <a:p>
            <a:pPr algn="ctr">
              <a:lnSpc>
                <a:spcPct val="85000"/>
              </a:lnSpc>
              <a:spcAft>
                <a:spcPts val="600"/>
              </a:spcAft>
              <a:buClr>
                <a:schemeClr val="accent2"/>
              </a:buClr>
              <a:buSzPct val="70000"/>
            </a:pPr>
            <a:r>
              <a:rPr lang="en-IN" sz="1400" dirty="0"/>
              <a:t>Annexures to audit report</a:t>
            </a:r>
          </a:p>
        </p:txBody>
      </p:sp>
      <p:graphicFrame>
        <p:nvGraphicFramePr>
          <p:cNvPr id="6" name="Table 7">
            <a:extLst>
              <a:ext uri="{FF2B5EF4-FFF2-40B4-BE49-F238E27FC236}">
                <a16:creationId xmlns:a16="http://schemas.microsoft.com/office/drawing/2014/main" id="{3D5154A2-A86A-4391-9779-2924C140D9E9}"/>
              </a:ext>
            </a:extLst>
          </p:cNvPr>
          <p:cNvGraphicFramePr>
            <a:graphicFrameLocks noGrp="1"/>
          </p:cNvGraphicFramePr>
          <p:nvPr>
            <p:extLst>
              <p:ext uri="{D42A27DB-BD31-4B8C-83A1-F6EECF244321}">
                <p14:modId xmlns:p14="http://schemas.microsoft.com/office/powerpoint/2010/main" val="1639484828"/>
              </p:ext>
            </p:extLst>
          </p:nvPr>
        </p:nvGraphicFramePr>
        <p:xfrm>
          <a:off x="3825924" y="4115560"/>
          <a:ext cx="2840157" cy="925558"/>
        </p:xfrm>
        <a:graphic>
          <a:graphicData uri="http://schemas.openxmlformats.org/drawingml/2006/table">
            <a:tbl>
              <a:tblPr firstRow="1" bandRow="1">
                <a:tableStyleId>{5C22544A-7EE6-4342-B048-85BDC9FD1C3A}</a:tableStyleId>
              </a:tblPr>
              <a:tblGrid>
                <a:gridCol w="2105442">
                  <a:extLst>
                    <a:ext uri="{9D8B030D-6E8A-4147-A177-3AD203B41FA5}">
                      <a16:colId xmlns:a16="http://schemas.microsoft.com/office/drawing/2014/main" val="3087995149"/>
                    </a:ext>
                  </a:extLst>
                </a:gridCol>
                <a:gridCol w="734715">
                  <a:extLst>
                    <a:ext uri="{9D8B030D-6E8A-4147-A177-3AD203B41FA5}">
                      <a16:colId xmlns:a16="http://schemas.microsoft.com/office/drawing/2014/main" val="333651276"/>
                    </a:ext>
                  </a:extLst>
                </a:gridCol>
              </a:tblGrid>
              <a:tr h="270507">
                <a:tc>
                  <a:txBody>
                    <a:bodyPr/>
                    <a:lstStyle/>
                    <a:p>
                      <a:r>
                        <a:rPr lang="en-IN" sz="1300" b="0" dirty="0">
                          <a:solidFill>
                            <a:schemeClr val="tx1"/>
                          </a:solidFill>
                        </a:rPr>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IN" sz="1300" b="0" dirty="0">
                          <a:solidFill>
                            <a:schemeClr val="tx1"/>
                          </a:solidFill>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52517958"/>
                  </a:ext>
                </a:extLst>
              </a:tr>
              <a:tr h="270507">
                <a:tc>
                  <a:txBody>
                    <a:bodyPr/>
                    <a:lstStyle/>
                    <a:p>
                      <a:r>
                        <a:rPr lang="en-IN" sz="1300" dirty="0">
                          <a:solidFill>
                            <a:schemeClr val="tx1"/>
                          </a:solidFill>
                        </a:rPr>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IN" sz="1300" dirty="0">
                          <a:solidFill>
                            <a:schemeClr val="tx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5413791"/>
                  </a:ext>
                </a:extLst>
              </a:tr>
              <a:tr h="346438">
                <a:tc>
                  <a:txBody>
                    <a:bodyPr/>
                    <a:lstStyle/>
                    <a:p>
                      <a:r>
                        <a:rPr lang="en-IN" sz="1300" b="1" dirty="0">
                          <a:solidFill>
                            <a:schemeClr val="tx1"/>
                          </a:solidFill>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IN" sz="1300" b="1" dirty="0">
                          <a:solidFill>
                            <a:schemeClr val="tx1"/>
                          </a:solidFill>
                        </a:rPr>
                        <a:t>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66109046"/>
                  </a:ext>
                </a:extLst>
              </a:tr>
            </a:tbl>
          </a:graphicData>
        </a:graphic>
      </p:graphicFrame>
    </p:spTree>
    <p:extLst>
      <p:ext uri="{BB962C8B-B14F-4D97-AF65-F5344CB8AC3E}">
        <p14:creationId xmlns:p14="http://schemas.microsoft.com/office/powerpoint/2010/main" val="1283096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Fraud reporting</a:t>
            </a:r>
          </a:p>
        </p:txBody>
      </p:sp>
      <p:sp>
        <p:nvSpPr>
          <p:cNvPr id="5" name="TextBox 4">
            <a:extLst>
              <a:ext uri="{FF2B5EF4-FFF2-40B4-BE49-F238E27FC236}">
                <a16:creationId xmlns:a16="http://schemas.microsoft.com/office/drawing/2014/main" id="{F510DACA-2488-4C53-87D2-034A22B3EEBC}"/>
              </a:ext>
            </a:extLst>
          </p:cNvPr>
          <p:cNvSpPr txBox="1"/>
          <p:nvPr/>
        </p:nvSpPr>
        <p:spPr>
          <a:xfrm>
            <a:off x="512416" y="2260972"/>
            <a:ext cx="11174064" cy="4012550"/>
          </a:xfrm>
          <a:prstGeom prst="rect">
            <a:avLst/>
          </a:prstGeom>
          <a:noFill/>
          <a:ln>
            <a:solidFill>
              <a:schemeClr val="bg1">
                <a:lumMod val="75000"/>
              </a:schemeClr>
            </a:solidFill>
          </a:ln>
        </p:spPr>
        <p:txBody>
          <a:bodyPr wrap="square" lIns="72000" tIns="108000" rIns="72000" bIns="72000" rtlCol="0">
            <a:spAutoFit/>
          </a:bodyPr>
          <a:lstStyle/>
          <a:p>
            <a:pPr marL="263525" marR="0" lvl="0" indent="-263525" algn="l" defTabSz="914400" rtl="0" eaLnBrk="1" fontAlgn="auto" latinLnBrk="0" hangingPunct="1">
              <a:lnSpc>
                <a:spcPct val="130000"/>
              </a:lnSpc>
              <a:spcBef>
                <a:spcPts val="0"/>
              </a:spcBef>
              <a:spcAft>
                <a:spcPts val="4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As </a:t>
            </a:r>
            <a:r>
              <a:rPr lang="en-IN" sz="1400" dirty="0">
                <a:solidFill>
                  <a:srgbClr val="2E2E38"/>
                </a:solidFill>
                <a:latin typeface="EYInterstate Light" panose="02000506000000020004" pitchFamily="2" charset="0"/>
              </a:rPr>
              <a:t>compared to CARO 2016 - </a:t>
            </a: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auditors responsibilities been widened by removing the words “officers/ employees”</a:t>
            </a:r>
          </a:p>
          <a:p>
            <a:pPr marL="447675" lvl="1" indent="-184150">
              <a:lnSpc>
                <a:spcPct val="130000"/>
              </a:lnSpc>
              <a:spcAft>
                <a:spcPts val="400"/>
              </a:spcAft>
              <a:buClr>
                <a:srgbClr val="FFE600"/>
              </a:buClr>
              <a:buSzPct val="70000"/>
              <a:buFont typeface="Arial" pitchFamily="34" charset="0"/>
              <a:buChar char="►"/>
              <a:defRPr/>
            </a:pP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Auditor to report whether any fraud has been noticed or reported either on the company or by the company during the year and is not limited to frauds by the officers or employees of the company.</a:t>
            </a:r>
          </a:p>
          <a:p>
            <a:pPr marL="263525" marR="0" lvl="0" indent="-263525" algn="l" defTabSz="914400" rtl="0" eaLnBrk="1" fontAlgn="auto" latinLnBrk="0" hangingPunct="1">
              <a:lnSpc>
                <a:spcPct val="130000"/>
              </a:lnSpc>
              <a:spcBef>
                <a:spcPts val="0"/>
              </a:spcBef>
              <a:spcAft>
                <a:spcPts val="4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Auditor is concerned with fraudulent acts that cause a material misstatement in the financial statements. </a:t>
            </a:r>
          </a:p>
          <a:p>
            <a:pPr marL="263525" marR="0" lvl="0" indent="-263525" algn="l" defTabSz="914400" rtl="0" eaLnBrk="1" fontAlgn="auto" latinLnBrk="0" hangingPunct="1">
              <a:lnSpc>
                <a:spcPct val="130000"/>
              </a:lnSpc>
              <a:spcBef>
                <a:spcPts val="0"/>
              </a:spcBef>
              <a:spcAft>
                <a:spcPts val="400"/>
              </a:spcAft>
              <a:buClr>
                <a:srgbClr val="FFE600"/>
              </a:buClr>
              <a:buSzPct val="70000"/>
              <a:buFont typeface="Arial" pitchFamily="34" charset="0"/>
              <a:buChar char="►"/>
              <a:tabLst/>
              <a:defRPr/>
            </a:pPr>
            <a:r>
              <a:rPr lang="en-IN" sz="1400" dirty="0">
                <a:solidFill>
                  <a:srgbClr val="2E2E38"/>
                </a:solidFill>
                <a:latin typeface="EYInterstate Light" panose="02000506000000020004" pitchFamily="2" charset="0"/>
              </a:rPr>
              <a:t>Auditor to consider reporting under other clauses e.g. </a:t>
            </a:r>
            <a:r>
              <a:rPr lang="en-IN" sz="1400" dirty="0" err="1">
                <a:solidFill>
                  <a:srgbClr val="2E2E38"/>
                </a:solidFill>
                <a:latin typeface="EYInterstate Light" panose="02000506000000020004" pitchFamily="2" charset="0"/>
              </a:rPr>
              <a:t>whistleblower</a:t>
            </a:r>
            <a:r>
              <a:rPr lang="en-IN" sz="1400" dirty="0">
                <a:solidFill>
                  <a:srgbClr val="2E2E38"/>
                </a:solidFill>
                <a:latin typeface="EYInterstate Light" panose="02000506000000020004" pitchFamily="2" charset="0"/>
              </a:rPr>
              <a:t>, undisclosed income</a:t>
            </a:r>
          </a:p>
          <a:p>
            <a:pPr marL="263525" indent="-263525">
              <a:lnSpc>
                <a:spcPct val="130000"/>
              </a:lnSpc>
              <a:spcAft>
                <a:spcPts val="4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Whether reporting under this clause is triggered where investigation for allegations of fraud is in progress?</a:t>
            </a:r>
          </a:p>
          <a:p>
            <a:pPr marL="263525" indent="-263525">
              <a:lnSpc>
                <a:spcPct val="130000"/>
              </a:lnSpc>
              <a:spcAft>
                <a:spcPts val="4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Auditor to assess implications on auditor’s report and state that the investigation is in progress for allegation of fraud. Involves critical evaluation of facts and circumstances including:</a:t>
            </a:r>
          </a:p>
          <a:p>
            <a:pPr marL="538163" lvl="1" indent="-274638">
              <a:spcAft>
                <a:spcPts val="400"/>
              </a:spcAft>
              <a:buClr>
                <a:srgbClr val="FFE600"/>
              </a:buClr>
              <a:buSzPct val="70000"/>
              <a:buFont typeface="Arial" panose="020B0604020202020204" pitchFamily="34" charset="0"/>
              <a:buChar char="►"/>
              <a:defRPr/>
            </a:pPr>
            <a:r>
              <a:rPr lang="en-IN" sz="1400" dirty="0">
                <a:solidFill>
                  <a:srgbClr val="2E2E38"/>
                </a:solidFill>
                <a:latin typeface="EYInterstate Light" panose="02000506000000020004" pitchFamily="2" charset="0"/>
              </a:rPr>
              <a:t>Management attitude – serious or casual</a:t>
            </a:r>
          </a:p>
          <a:p>
            <a:pPr marL="538163" lvl="1" indent="-274638">
              <a:spcAft>
                <a:spcPts val="400"/>
              </a:spcAft>
              <a:buClr>
                <a:srgbClr val="FFE600"/>
              </a:buClr>
              <a:buSzPct val="70000"/>
              <a:buFont typeface="Arial" panose="020B0604020202020204" pitchFamily="34" charset="0"/>
              <a:buChar char="►"/>
              <a:defRPr/>
            </a:pPr>
            <a:r>
              <a:rPr lang="en-IN" sz="1400" dirty="0">
                <a:solidFill>
                  <a:srgbClr val="2E2E38"/>
                </a:solidFill>
                <a:latin typeface="EYInterstate Light" panose="02000506000000020004" pitchFamily="2" charset="0"/>
              </a:rPr>
              <a:t>Investigation plan – whether covers possible exposures including criminal or civil</a:t>
            </a:r>
          </a:p>
          <a:p>
            <a:pPr marL="538163" lvl="1" indent="-274638">
              <a:spcAft>
                <a:spcPts val="400"/>
              </a:spcAft>
              <a:buClr>
                <a:srgbClr val="FFE600"/>
              </a:buClr>
              <a:buSzPct val="70000"/>
              <a:buFont typeface="Arial" panose="020B0604020202020204" pitchFamily="34" charset="0"/>
              <a:buChar char="►"/>
              <a:defRPr/>
            </a:pPr>
            <a:r>
              <a:rPr lang="en-IN" sz="1400" dirty="0">
                <a:solidFill>
                  <a:srgbClr val="2E2E38"/>
                </a:solidFill>
                <a:latin typeface="EYInterstate Light" panose="02000506000000020004" pitchFamily="2" charset="0"/>
              </a:rPr>
              <a:t>Involvement of external experts</a:t>
            </a:r>
          </a:p>
          <a:p>
            <a:pPr marL="538163" lvl="1" indent="-274638">
              <a:spcAft>
                <a:spcPts val="400"/>
              </a:spcAft>
              <a:buClr>
                <a:srgbClr val="FFE600"/>
              </a:buClr>
              <a:buSzPct val="70000"/>
              <a:buFont typeface="Arial" panose="020B0604020202020204" pitchFamily="34" charset="0"/>
              <a:buChar char="►"/>
              <a:defRPr/>
            </a:pPr>
            <a:r>
              <a:rPr lang="en-IN" sz="1400" dirty="0">
                <a:solidFill>
                  <a:srgbClr val="2E2E38"/>
                </a:solidFill>
                <a:latin typeface="EYInterstate Light" panose="02000506000000020004" pitchFamily="2" charset="0"/>
              </a:rPr>
              <a:t>Estimation of the impact on financial statements basis the evidence on hand</a:t>
            </a:r>
          </a:p>
          <a:p>
            <a:pPr marL="80963" indent="-274638">
              <a:spcAft>
                <a:spcPts val="400"/>
              </a:spcAft>
              <a:buClr>
                <a:srgbClr val="FFE600"/>
              </a:buClr>
              <a:buSzPct val="70000"/>
              <a:buFont typeface="Arial" panose="020B0604020202020204" pitchFamily="34" charset="0"/>
              <a:buChar char="►"/>
              <a:defRPr/>
            </a:pPr>
            <a:r>
              <a:rPr lang="en-IN" sz="1400" dirty="0">
                <a:solidFill>
                  <a:schemeClr val="bg2"/>
                </a:solidFill>
                <a:latin typeface="EYInterstate Light" panose="02000506000000020004" pitchFamily="2" charset="0"/>
              </a:rPr>
              <a:t>Concept of materiality may be considered while reporting under this clause</a:t>
            </a:r>
            <a:endPar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endParaRPr>
          </a:p>
        </p:txBody>
      </p:sp>
      <p:sp>
        <p:nvSpPr>
          <p:cNvPr id="6" name="Rectangle: Single Corner Snipped 5">
            <a:extLst>
              <a:ext uri="{FF2B5EF4-FFF2-40B4-BE49-F238E27FC236}">
                <a16:creationId xmlns:a16="http://schemas.microsoft.com/office/drawing/2014/main" id="{05D5CB0D-98A5-45F4-B288-17EC20ED8D52}"/>
              </a:ext>
            </a:extLst>
          </p:cNvPr>
          <p:cNvSpPr/>
          <p:nvPr/>
        </p:nvSpPr>
        <p:spPr>
          <a:xfrm>
            <a:off x="498407" y="1961891"/>
            <a:ext cx="3644263" cy="354840"/>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Key considerations</a:t>
            </a:r>
          </a:p>
        </p:txBody>
      </p:sp>
      <p:sp>
        <p:nvSpPr>
          <p:cNvPr id="12" name="Rectangle 11">
            <a:extLst>
              <a:ext uri="{FF2B5EF4-FFF2-40B4-BE49-F238E27FC236}">
                <a16:creationId xmlns:a16="http://schemas.microsoft.com/office/drawing/2014/main" id="{1AA01819-F527-4218-85DC-83D678AF72DB}"/>
              </a:ext>
            </a:extLst>
          </p:cNvPr>
          <p:cNvSpPr/>
          <p:nvPr/>
        </p:nvSpPr>
        <p:spPr>
          <a:xfrm>
            <a:off x="486895" y="951619"/>
            <a:ext cx="11299944" cy="895387"/>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R="0" lvl="0" algn="l" defTabSz="914400" rtl="0" eaLnBrk="1" fontAlgn="auto" latinLnBrk="0" hangingPunct="1">
              <a:lnSpc>
                <a:spcPct val="100000"/>
              </a:lnSpc>
              <a:spcBef>
                <a:spcPts val="300"/>
              </a:spcBef>
              <a:spcAft>
                <a:spcPts val="300"/>
              </a:spcAft>
              <a:buClr>
                <a:srgbClr val="FFE600"/>
              </a:buClr>
              <a:buSzPct val="70000"/>
              <a:tabLst/>
              <a:defRPr/>
            </a:pPr>
            <a:r>
              <a:rPr kumimoji="0" lang="en-IN" sz="1400" b="0"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 Whether any fraud by the company or any fraud on the company has been noticed or reported during the year, if yes, the nature and the amount involved is to be indicated;</a:t>
            </a:r>
          </a:p>
        </p:txBody>
      </p:sp>
    </p:spTree>
    <p:extLst>
      <p:ext uri="{BB962C8B-B14F-4D97-AF65-F5344CB8AC3E}">
        <p14:creationId xmlns:p14="http://schemas.microsoft.com/office/powerpoint/2010/main" val="18576018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Whistle blower complaints</a:t>
            </a:r>
          </a:p>
        </p:txBody>
      </p:sp>
      <p:sp>
        <p:nvSpPr>
          <p:cNvPr id="10" name="TextBox 9">
            <a:extLst>
              <a:ext uri="{FF2B5EF4-FFF2-40B4-BE49-F238E27FC236}">
                <a16:creationId xmlns:a16="http://schemas.microsoft.com/office/drawing/2014/main" id="{4CEC75F1-B6C4-4148-B6C6-3B5013F085C4}"/>
              </a:ext>
            </a:extLst>
          </p:cNvPr>
          <p:cNvSpPr txBox="1"/>
          <p:nvPr/>
        </p:nvSpPr>
        <p:spPr>
          <a:xfrm>
            <a:off x="612776" y="2407003"/>
            <a:ext cx="11229819" cy="3732336"/>
          </a:xfrm>
          <a:prstGeom prst="rect">
            <a:avLst/>
          </a:prstGeom>
          <a:noFill/>
          <a:ln>
            <a:solidFill>
              <a:schemeClr val="bg1">
                <a:lumMod val="75000"/>
              </a:schemeClr>
            </a:solidFill>
          </a:ln>
        </p:spPr>
        <p:txBody>
          <a:bodyPr wrap="square" lIns="72000" tIns="180000" rIns="72000" bIns="72000" rtlCol="0">
            <a:spAutoFit/>
          </a:bodyPr>
          <a:lstStyle/>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r>
              <a:rPr lang="en-IN" sz="1400" dirty="0">
                <a:solidFill>
                  <a:schemeClr val="bg2"/>
                </a:solidFill>
                <a:latin typeface="EYInterstate Light" panose="02000506000000020004" pitchFamily="2" charset="0"/>
              </a:rPr>
              <a:t>Auditor to consider every complaint received (including anonymous) while deciding the nature, timing and extent of audit procedures</a:t>
            </a:r>
          </a:p>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r>
              <a:rPr lang="en-IN" sz="1400" dirty="0">
                <a:solidFill>
                  <a:schemeClr val="bg2"/>
                </a:solidFill>
                <a:latin typeface="EYInterstate Light" panose="02000506000000020004" pitchFamily="2" charset="0"/>
              </a:rPr>
              <a:t>Auditor to evaluate whether whistle blower complaints are investigated and resolved by the company in an appropriate and timely manner</a:t>
            </a:r>
          </a:p>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r>
              <a:rPr lang="en-IN" sz="1400" dirty="0">
                <a:solidFill>
                  <a:schemeClr val="bg2"/>
                </a:solidFill>
                <a:latin typeface="EYInterstate Light" panose="02000506000000020004" pitchFamily="2" charset="0"/>
              </a:rPr>
              <a:t>Evaluate that the whistle-blower mechanism is as per applicable laws and regulation</a:t>
            </a:r>
          </a:p>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r>
              <a:rPr lang="en-IN" sz="1400" dirty="0">
                <a:solidFill>
                  <a:schemeClr val="bg2"/>
                </a:solidFill>
                <a:latin typeface="EYInterstate Light" panose="02000506000000020004" pitchFamily="2" charset="0"/>
              </a:rPr>
              <a:t>Auditor to obtain all whistle-blower complaints from management which are not required and have not established whistle blower mechanism on a voluntary basis</a:t>
            </a:r>
          </a:p>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r>
              <a:rPr lang="en-IN" sz="1400" dirty="0">
                <a:solidFill>
                  <a:schemeClr val="bg2"/>
                </a:solidFill>
                <a:latin typeface="EYInterstate Light" panose="02000506000000020004" pitchFamily="2" charset="0"/>
              </a:rPr>
              <a:t>Not required to consider whistle-blower complaints pertaining to earlier years while reporting under this clause</a:t>
            </a:r>
          </a:p>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The auditor should enquire from the management about investigation of all whistle blower complaints received and the findings, if any. The auditor shall review the minutes of audit committee and board meetings to identify whistle blower complaints, if any.</a:t>
            </a:r>
          </a:p>
          <a:p>
            <a:pPr marL="263525" indent="-263525">
              <a:spcAft>
                <a:spcPts val="400"/>
              </a:spcAft>
              <a:buClr>
                <a:srgbClr val="FFE600"/>
              </a:buClr>
              <a:buSzPct val="70000"/>
              <a:buFont typeface="Arial" pitchFamily="34" charset="0"/>
              <a:buChar char="►"/>
              <a:defRPr/>
            </a:pPr>
            <a:r>
              <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Assess consequential implications on the auditor’s report</a:t>
            </a:r>
          </a:p>
          <a:p>
            <a:pPr marL="263525" indent="-263525">
              <a:spcAft>
                <a:spcPts val="400"/>
              </a:spcAft>
              <a:buClr>
                <a:srgbClr val="FFE600"/>
              </a:buClr>
              <a:buSzPct val="70000"/>
              <a:buFont typeface="Arial" pitchFamily="34" charset="0"/>
              <a:buChar char="►"/>
              <a:defRPr/>
            </a:pPr>
            <a:r>
              <a:rPr lang="en-IN" sz="1400" dirty="0">
                <a:solidFill>
                  <a:schemeClr val="bg2"/>
                </a:solidFill>
                <a:latin typeface="EYInterstate Light" panose="02000506000000020004" pitchFamily="2" charset="0"/>
              </a:rPr>
              <a:t>Auditor to consider the nature, timing and extent of audit procedures, assess consequential implication e.g. impact on true and fair view, CARO clause on fraud, fraud reporting to central government</a:t>
            </a:r>
          </a:p>
          <a:p>
            <a:pPr marL="263525" indent="-263525">
              <a:spcAft>
                <a:spcPts val="400"/>
              </a:spcAft>
              <a:buClr>
                <a:srgbClr val="FFE600"/>
              </a:buClr>
              <a:buSzPct val="70000"/>
              <a:buFont typeface="Arial" pitchFamily="34" charset="0"/>
              <a:buChar char="►"/>
              <a:defRPr/>
            </a:pPr>
            <a:r>
              <a:rPr lang="en-IN" sz="1400" dirty="0">
                <a:solidFill>
                  <a:schemeClr val="bg2"/>
                </a:solidFill>
                <a:latin typeface="EYInterstate Light" panose="02000506000000020004" pitchFamily="2" charset="0"/>
              </a:rPr>
              <a:t>Concept of materiality may be considered while reporting under this clause</a:t>
            </a:r>
            <a:endPar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endParaRPr>
          </a:p>
          <a:p>
            <a:pPr>
              <a:spcAft>
                <a:spcPts val="400"/>
              </a:spcAft>
              <a:buClr>
                <a:srgbClr val="FFE600"/>
              </a:buClr>
              <a:buSzPct val="70000"/>
              <a:defRPr/>
            </a:pPr>
            <a:endPar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endParaRPr>
          </a:p>
        </p:txBody>
      </p:sp>
      <p:sp>
        <p:nvSpPr>
          <p:cNvPr id="11" name="Rectangle: Single Corner Snipped 10">
            <a:extLst>
              <a:ext uri="{FF2B5EF4-FFF2-40B4-BE49-F238E27FC236}">
                <a16:creationId xmlns:a16="http://schemas.microsoft.com/office/drawing/2014/main" id="{83E613C2-ABEA-4BA0-BD51-80EAC346CEDE}"/>
              </a:ext>
            </a:extLst>
          </p:cNvPr>
          <p:cNvSpPr/>
          <p:nvPr/>
        </p:nvSpPr>
        <p:spPr>
          <a:xfrm>
            <a:off x="612775" y="2102645"/>
            <a:ext cx="3644263" cy="354840"/>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Key considerations</a:t>
            </a:r>
          </a:p>
        </p:txBody>
      </p:sp>
      <p:sp>
        <p:nvSpPr>
          <p:cNvPr id="13" name="Rectangle 12">
            <a:extLst>
              <a:ext uri="{FF2B5EF4-FFF2-40B4-BE49-F238E27FC236}">
                <a16:creationId xmlns:a16="http://schemas.microsoft.com/office/drawing/2014/main" id="{C7F6AE05-A02A-41D9-83AC-137C474669AA}"/>
              </a:ext>
            </a:extLst>
          </p:cNvPr>
          <p:cNvSpPr/>
          <p:nvPr/>
        </p:nvSpPr>
        <p:spPr>
          <a:xfrm>
            <a:off x="633803" y="1022173"/>
            <a:ext cx="11229819" cy="944755"/>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R="0" lvl="0" algn="l" defTabSz="914400" rtl="0" eaLnBrk="1" fontAlgn="auto" latinLnBrk="0" hangingPunct="1">
              <a:lnSpc>
                <a:spcPct val="100000"/>
              </a:lnSpc>
              <a:spcBef>
                <a:spcPts val="300"/>
              </a:spcBef>
              <a:spcAft>
                <a:spcPts val="300"/>
              </a:spcAft>
              <a:buClr>
                <a:srgbClr val="FFE600"/>
              </a:buClr>
              <a:buSzPct val="70000"/>
              <a:tabLst/>
              <a:defRPr/>
            </a:pPr>
            <a:r>
              <a:rPr kumimoji="0" lang="en-IN" sz="1400" b="0"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Whether the auditor has considered whistle-blower complaints, if any, received during the year by the company? Which steps auditor may take to ‘consider’ whistle-blower complaints?</a:t>
            </a:r>
          </a:p>
        </p:txBody>
      </p:sp>
    </p:spTree>
    <p:extLst>
      <p:ext uri="{BB962C8B-B14F-4D97-AF65-F5344CB8AC3E}">
        <p14:creationId xmlns:p14="http://schemas.microsoft.com/office/powerpoint/2010/main" val="9939956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Whistle blower complaints</a:t>
            </a:r>
          </a:p>
        </p:txBody>
      </p:sp>
      <p:sp>
        <p:nvSpPr>
          <p:cNvPr id="9" name="Rectangle 8">
            <a:extLst>
              <a:ext uri="{FF2B5EF4-FFF2-40B4-BE49-F238E27FC236}">
                <a16:creationId xmlns:a16="http://schemas.microsoft.com/office/drawing/2014/main" id="{A9926A6D-48FE-4593-9A0B-EA9303C556EB}"/>
              </a:ext>
            </a:extLst>
          </p:cNvPr>
          <p:cNvSpPr/>
          <p:nvPr/>
        </p:nvSpPr>
        <p:spPr>
          <a:xfrm>
            <a:off x="609918" y="1427799"/>
            <a:ext cx="2478722" cy="1582016"/>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30000"/>
              </a:lnSpc>
              <a:spcBef>
                <a:spcPts val="0"/>
              </a:spcBef>
              <a:spcAft>
                <a:spcPts val="400"/>
              </a:spcAft>
              <a:buClrTx/>
              <a:buSzTx/>
              <a:buFontTx/>
              <a:buNone/>
              <a:tabLst/>
              <a:defRPr/>
            </a:pPr>
            <a:r>
              <a:rPr kumimoji="0" lang="en-IN" sz="1400" b="1" u="none" strike="noStrike" kern="1200" cap="none" spc="0" normalizeH="0" baseline="0" noProof="0" dirty="0">
                <a:ln>
                  <a:noFill/>
                </a:ln>
                <a:solidFill>
                  <a:srgbClr val="FFE600"/>
                </a:solidFill>
                <a:effectLst/>
                <a:uLnTx/>
                <a:uFillTx/>
                <a:latin typeface="EYInterstate" panose="02000503020000020004" pitchFamily="2" charset="0"/>
                <a:ea typeface="+mn-ea"/>
                <a:cs typeface="+mn-cs"/>
              </a:rPr>
              <a:t>Scenario 1</a:t>
            </a:r>
          </a:p>
          <a:p>
            <a:pPr marR="0" lvl="0" algn="l" defTabSz="914400" rtl="0" eaLnBrk="1" fontAlgn="auto" latinLnBrk="0" hangingPunct="1">
              <a:spcBef>
                <a:spcPts val="0"/>
              </a:spcBef>
              <a:spcAft>
                <a:spcPts val="400"/>
              </a:spcAft>
              <a:buClrTx/>
              <a:buSzTx/>
              <a:tabLst/>
              <a:defRPr/>
            </a:pPr>
            <a:r>
              <a:rPr lang="en-IN" sz="1400" dirty="0">
                <a:solidFill>
                  <a:schemeClr val="bg1"/>
                </a:solidFill>
              </a:rPr>
              <a:t>Whistleblowing complaints received and satisfactorily dealt with </a:t>
            </a:r>
            <a:r>
              <a:rPr lang="en-IN" sz="1400" u="sng" dirty="0">
                <a:solidFill>
                  <a:schemeClr val="bg1"/>
                </a:solidFill>
              </a:rPr>
              <a:t>during the year</a:t>
            </a:r>
          </a:p>
        </p:txBody>
      </p:sp>
      <p:sp>
        <p:nvSpPr>
          <p:cNvPr id="12" name="Rectangle 11">
            <a:extLst>
              <a:ext uri="{FF2B5EF4-FFF2-40B4-BE49-F238E27FC236}">
                <a16:creationId xmlns:a16="http://schemas.microsoft.com/office/drawing/2014/main" id="{915728D8-B331-458A-9889-AD5EAC9B1487}"/>
              </a:ext>
            </a:extLst>
          </p:cNvPr>
          <p:cNvSpPr/>
          <p:nvPr/>
        </p:nvSpPr>
        <p:spPr>
          <a:xfrm>
            <a:off x="3205315" y="1443799"/>
            <a:ext cx="2931655" cy="1582016"/>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30000"/>
              </a:lnSpc>
              <a:spcAft>
                <a:spcPts val="400"/>
              </a:spcAft>
              <a:defRPr/>
            </a:pPr>
            <a:r>
              <a:rPr lang="en-IN" sz="1400" b="1" dirty="0">
                <a:solidFill>
                  <a:srgbClr val="FFE600"/>
                </a:solidFill>
                <a:latin typeface="EYInterstate" panose="02000503020000020004" pitchFamily="2" charset="0"/>
              </a:rPr>
              <a:t>Scenario 2</a:t>
            </a:r>
          </a:p>
          <a:p>
            <a:pPr marR="0" lvl="0" algn="l" defTabSz="914400" rtl="0" eaLnBrk="1" fontAlgn="auto" latinLnBrk="0" hangingPunct="1">
              <a:spcBef>
                <a:spcPts val="0"/>
              </a:spcBef>
              <a:spcAft>
                <a:spcPts val="400"/>
              </a:spcAft>
              <a:buClrTx/>
              <a:buSzTx/>
              <a:tabLst/>
              <a:defRPr/>
            </a:pPr>
            <a:r>
              <a:rPr lang="en-IN" sz="1400" dirty="0">
                <a:solidFill>
                  <a:schemeClr val="bg1"/>
                </a:solidFill>
              </a:rPr>
              <a:t>Whistleblowing complaints:</a:t>
            </a:r>
          </a:p>
          <a:p>
            <a:pPr marL="285750" marR="0" lvl="0" indent="-285750" algn="l" defTabSz="914400" rtl="0" eaLnBrk="1" fontAlgn="auto" latinLnBrk="0" hangingPunct="1">
              <a:spcBef>
                <a:spcPts val="0"/>
              </a:spcBef>
              <a:spcAft>
                <a:spcPts val="400"/>
              </a:spcAft>
              <a:buClr>
                <a:srgbClr val="FFE600"/>
              </a:buClr>
              <a:buSzPct val="70000"/>
              <a:buFont typeface="Arial" panose="020B0604020202020204" pitchFamily="34" charset="0"/>
              <a:buChar char="►"/>
              <a:tabLst/>
              <a:defRPr/>
            </a:pPr>
            <a:r>
              <a:rPr lang="en-IN" sz="1400" dirty="0">
                <a:solidFill>
                  <a:schemeClr val="bg1"/>
                </a:solidFill>
              </a:rPr>
              <a:t>Received </a:t>
            </a:r>
            <a:r>
              <a:rPr lang="en-IN" sz="1400" u="sng" dirty="0">
                <a:solidFill>
                  <a:schemeClr val="bg1"/>
                </a:solidFill>
              </a:rPr>
              <a:t>during the year</a:t>
            </a:r>
            <a:r>
              <a:rPr lang="en-IN" sz="1400" dirty="0">
                <a:solidFill>
                  <a:schemeClr val="bg1"/>
                </a:solidFill>
              </a:rPr>
              <a:t>, and</a:t>
            </a:r>
          </a:p>
          <a:p>
            <a:pPr marL="285750" marR="0" lvl="0" indent="-285750" algn="l" defTabSz="914400" rtl="0" eaLnBrk="1" fontAlgn="auto" latinLnBrk="0" hangingPunct="1">
              <a:spcBef>
                <a:spcPts val="0"/>
              </a:spcBef>
              <a:spcAft>
                <a:spcPts val="400"/>
              </a:spcAft>
              <a:buClr>
                <a:srgbClr val="FFE600"/>
              </a:buClr>
              <a:buSzPct val="70000"/>
              <a:buFont typeface="Arial" panose="020B0604020202020204" pitchFamily="34" charset="0"/>
              <a:buChar char="►"/>
              <a:tabLst/>
              <a:defRPr/>
            </a:pPr>
            <a:r>
              <a:rPr lang="en-IN" sz="1400" dirty="0">
                <a:solidFill>
                  <a:schemeClr val="bg1"/>
                </a:solidFill>
              </a:rPr>
              <a:t>Satisfactorily dealt with </a:t>
            </a:r>
            <a:r>
              <a:rPr lang="en-IN" sz="1400" u="sng" dirty="0">
                <a:solidFill>
                  <a:schemeClr val="bg1"/>
                </a:solidFill>
              </a:rPr>
              <a:t>before the audit report</a:t>
            </a:r>
          </a:p>
        </p:txBody>
      </p:sp>
      <p:sp>
        <p:nvSpPr>
          <p:cNvPr id="19" name="Rectangle: Single Corner Snipped 18">
            <a:extLst>
              <a:ext uri="{FF2B5EF4-FFF2-40B4-BE49-F238E27FC236}">
                <a16:creationId xmlns:a16="http://schemas.microsoft.com/office/drawing/2014/main" id="{D8E95DDD-C4E9-46F3-8A3F-319A84718565}"/>
              </a:ext>
            </a:extLst>
          </p:cNvPr>
          <p:cNvSpPr/>
          <p:nvPr/>
        </p:nvSpPr>
        <p:spPr>
          <a:xfrm>
            <a:off x="505144" y="1005968"/>
            <a:ext cx="10978512" cy="354840"/>
          </a:xfrm>
          <a:prstGeom prst="snip1Rect">
            <a:avLst>
              <a:gd name="adj" fmla="val 25789"/>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i="1"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What are the reporting implications in the following scenarios?</a:t>
            </a:r>
          </a:p>
        </p:txBody>
      </p:sp>
      <p:sp>
        <p:nvSpPr>
          <p:cNvPr id="10" name="Rectangle 9">
            <a:extLst>
              <a:ext uri="{FF2B5EF4-FFF2-40B4-BE49-F238E27FC236}">
                <a16:creationId xmlns:a16="http://schemas.microsoft.com/office/drawing/2014/main" id="{0475C123-B2F2-469A-8599-EA7F12D7B705}"/>
              </a:ext>
            </a:extLst>
          </p:cNvPr>
          <p:cNvSpPr/>
          <p:nvPr/>
        </p:nvSpPr>
        <p:spPr>
          <a:xfrm>
            <a:off x="6253645" y="1461056"/>
            <a:ext cx="2931655" cy="1582016"/>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30000"/>
              </a:lnSpc>
              <a:spcAft>
                <a:spcPts val="400"/>
              </a:spcAft>
              <a:defRPr/>
            </a:pPr>
            <a:r>
              <a:rPr lang="en-IN" sz="1400" b="1" dirty="0">
                <a:solidFill>
                  <a:srgbClr val="FFE600"/>
                </a:solidFill>
                <a:latin typeface="EYInterstate" panose="02000503020000020004" pitchFamily="2" charset="0"/>
              </a:rPr>
              <a:t>Scenario 3</a:t>
            </a:r>
          </a:p>
          <a:p>
            <a:pPr marR="0" lvl="0" algn="l" defTabSz="914400" rtl="0" eaLnBrk="1" fontAlgn="auto" latinLnBrk="0" hangingPunct="1">
              <a:lnSpc>
                <a:spcPct val="130000"/>
              </a:lnSpc>
              <a:spcBef>
                <a:spcPts val="0"/>
              </a:spcBef>
              <a:spcAft>
                <a:spcPts val="400"/>
              </a:spcAft>
              <a:buClrTx/>
              <a:buSzTx/>
              <a:tabLst/>
              <a:defRPr/>
            </a:pPr>
            <a:r>
              <a:rPr lang="en-IN" sz="1400" dirty="0">
                <a:solidFill>
                  <a:schemeClr val="bg1"/>
                </a:solidFill>
              </a:rPr>
              <a:t>Whistleblowing complaints:</a:t>
            </a:r>
          </a:p>
          <a:p>
            <a:pPr marL="285750" marR="0" lvl="0" indent="-285750" algn="l" defTabSz="914400" rtl="0" eaLnBrk="1" fontAlgn="auto" latinLnBrk="0" hangingPunct="1">
              <a:spcBef>
                <a:spcPts val="0"/>
              </a:spcBef>
              <a:spcAft>
                <a:spcPts val="400"/>
              </a:spcAft>
              <a:buClr>
                <a:srgbClr val="FFE600"/>
              </a:buClr>
              <a:buSzPct val="70000"/>
              <a:buFont typeface="Arial" panose="020B0604020202020204" pitchFamily="34" charset="0"/>
              <a:buChar char="►"/>
              <a:tabLst/>
              <a:defRPr/>
            </a:pPr>
            <a:r>
              <a:rPr lang="en-IN" sz="1400" dirty="0">
                <a:solidFill>
                  <a:schemeClr val="bg1"/>
                </a:solidFill>
                <a:latin typeface="EYInterstate" panose="02000503020000020004" pitchFamily="2" charset="0"/>
              </a:rPr>
              <a:t>Received </a:t>
            </a:r>
            <a:r>
              <a:rPr lang="en-IN" sz="1400" u="sng" dirty="0">
                <a:solidFill>
                  <a:schemeClr val="bg1"/>
                </a:solidFill>
                <a:latin typeface="EYInterstate" panose="02000503020000020004" pitchFamily="2" charset="0"/>
              </a:rPr>
              <a:t>during the year</a:t>
            </a:r>
            <a:r>
              <a:rPr lang="en-IN" sz="1400" dirty="0">
                <a:solidFill>
                  <a:schemeClr val="bg1"/>
                </a:solidFill>
                <a:latin typeface="EYInterstate" panose="02000503020000020004" pitchFamily="2" charset="0"/>
              </a:rPr>
              <a:t>, and</a:t>
            </a:r>
          </a:p>
          <a:p>
            <a:pPr marL="285750" marR="0" lvl="0" indent="-285750" algn="l" defTabSz="914400" rtl="0" eaLnBrk="1" fontAlgn="auto" latinLnBrk="0" hangingPunct="1">
              <a:spcBef>
                <a:spcPts val="0"/>
              </a:spcBef>
              <a:spcAft>
                <a:spcPts val="400"/>
              </a:spcAft>
              <a:buClr>
                <a:srgbClr val="FFE600"/>
              </a:buClr>
              <a:buSzPct val="70000"/>
              <a:buFont typeface="Arial" panose="020B0604020202020204" pitchFamily="34" charset="0"/>
              <a:buChar char="►"/>
              <a:tabLst/>
              <a:defRPr/>
            </a:pPr>
            <a:r>
              <a:rPr lang="en-IN" sz="1400" dirty="0">
                <a:solidFill>
                  <a:schemeClr val="bg1"/>
                </a:solidFill>
                <a:latin typeface="EYInterstate" panose="02000503020000020004" pitchFamily="2" charset="0"/>
              </a:rPr>
              <a:t>Is in the </a:t>
            </a:r>
            <a:r>
              <a:rPr lang="en-IN" sz="1400" u="sng" dirty="0">
                <a:solidFill>
                  <a:schemeClr val="bg1"/>
                </a:solidFill>
                <a:latin typeface="EYInterstate" panose="02000503020000020004" pitchFamily="2" charset="0"/>
              </a:rPr>
              <a:t>process of investigation</a:t>
            </a:r>
          </a:p>
        </p:txBody>
      </p:sp>
      <p:sp>
        <p:nvSpPr>
          <p:cNvPr id="11" name="Rectangle 10">
            <a:extLst>
              <a:ext uri="{FF2B5EF4-FFF2-40B4-BE49-F238E27FC236}">
                <a16:creationId xmlns:a16="http://schemas.microsoft.com/office/drawing/2014/main" id="{4ECAD040-28E9-4C00-8948-E99DDDA6788B}"/>
              </a:ext>
            </a:extLst>
          </p:cNvPr>
          <p:cNvSpPr/>
          <p:nvPr/>
        </p:nvSpPr>
        <p:spPr>
          <a:xfrm>
            <a:off x="9301976" y="1476144"/>
            <a:ext cx="2283600" cy="1582016"/>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30000"/>
              </a:lnSpc>
              <a:spcAft>
                <a:spcPts val="400"/>
              </a:spcAft>
              <a:defRPr/>
            </a:pPr>
            <a:r>
              <a:rPr lang="en-IN" sz="1400" b="1" dirty="0">
                <a:solidFill>
                  <a:srgbClr val="FFE600"/>
                </a:solidFill>
                <a:latin typeface="EYInterstate" panose="02000503020000020004" pitchFamily="2" charset="0"/>
              </a:rPr>
              <a:t>Scenario 4</a:t>
            </a:r>
          </a:p>
          <a:p>
            <a:pPr marR="0" lvl="0" algn="l" defTabSz="914400" rtl="0" eaLnBrk="1" fontAlgn="auto" latinLnBrk="0" hangingPunct="1">
              <a:spcBef>
                <a:spcPts val="0"/>
              </a:spcBef>
              <a:spcAft>
                <a:spcPts val="400"/>
              </a:spcAft>
              <a:buClrTx/>
              <a:buSzTx/>
              <a:tabLst/>
              <a:defRPr/>
            </a:pPr>
            <a:r>
              <a:rPr lang="en-IN" sz="1400" dirty="0">
                <a:solidFill>
                  <a:schemeClr val="bg1"/>
                </a:solidFill>
              </a:rPr>
              <a:t>Whistleblowing complaints received </a:t>
            </a:r>
            <a:r>
              <a:rPr lang="en-IN" sz="1400" u="sng" dirty="0">
                <a:solidFill>
                  <a:schemeClr val="bg1"/>
                </a:solidFill>
              </a:rPr>
              <a:t>after the year end </a:t>
            </a:r>
            <a:r>
              <a:rPr lang="en-IN" sz="1400" dirty="0">
                <a:solidFill>
                  <a:schemeClr val="bg1"/>
                </a:solidFill>
              </a:rPr>
              <a:t>but before the audit report date</a:t>
            </a:r>
          </a:p>
        </p:txBody>
      </p:sp>
      <p:sp>
        <p:nvSpPr>
          <p:cNvPr id="13" name="TextBox 12">
            <a:extLst>
              <a:ext uri="{FF2B5EF4-FFF2-40B4-BE49-F238E27FC236}">
                <a16:creationId xmlns:a16="http://schemas.microsoft.com/office/drawing/2014/main" id="{56B5D6C9-C589-403A-ACA6-962669660778}"/>
              </a:ext>
            </a:extLst>
          </p:cNvPr>
          <p:cNvSpPr txBox="1"/>
          <p:nvPr/>
        </p:nvSpPr>
        <p:spPr>
          <a:xfrm>
            <a:off x="612775" y="3537733"/>
            <a:ext cx="10972800" cy="1582016"/>
          </a:xfrm>
          <a:prstGeom prst="rect">
            <a:avLst/>
          </a:prstGeom>
          <a:noFill/>
          <a:ln>
            <a:solidFill>
              <a:schemeClr val="bg1">
                <a:lumMod val="75000"/>
              </a:schemeClr>
            </a:solidFill>
          </a:ln>
        </p:spPr>
        <p:txBody>
          <a:bodyPr wrap="square" lIns="72000" tIns="108000" rIns="72000" bIns="72000" rtlCol="0">
            <a:noAutofit/>
          </a:bodyPr>
          <a:lstStyle/>
          <a:p>
            <a:pPr marR="0" lvl="0" algn="l" defTabSz="914400" rtl="0" eaLnBrk="1" fontAlgn="auto" latinLnBrk="0" hangingPunct="1">
              <a:lnSpc>
                <a:spcPct val="120000"/>
              </a:lnSpc>
              <a:spcBef>
                <a:spcPts val="0"/>
              </a:spcBef>
              <a:spcAft>
                <a:spcPts val="400"/>
              </a:spcAft>
              <a:buClr>
                <a:srgbClr val="FFE600"/>
              </a:buClr>
              <a:buSzPct val="70000"/>
              <a:tabLst/>
              <a:defRPr/>
            </a:pPr>
            <a:r>
              <a:rPr lang="en-IN" sz="1400" b="1" dirty="0">
                <a:solidFill>
                  <a:srgbClr val="2E2E38"/>
                </a:solidFill>
                <a:latin typeface="EYInterstate" panose="02000503020000020004" pitchFamily="2" charset="0"/>
              </a:rPr>
              <a:t>Scenario 1, 2 and 3</a:t>
            </a:r>
          </a:p>
          <a:p>
            <a:pPr marL="285750" marR="0" lvl="0" indent="-285750" algn="l" defTabSz="914400" rtl="0" eaLnBrk="1" fontAlgn="auto" latinLnBrk="0" hangingPunct="1">
              <a:lnSpc>
                <a:spcPct val="120000"/>
              </a:lnSpc>
              <a:spcBef>
                <a:spcPts val="0"/>
              </a:spcBef>
              <a:spcAft>
                <a:spcPts val="400"/>
              </a:spcAft>
              <a:buClr>
                <a:srgbClr val="FFE600"/>
              </a:buClr>
              <a:buSzPct val="70000"/>
              <a:buFont typeface="Arial" panose="020B0604020202020204" pitchFamily="34" charset="0"/>
              <a:buChar char="►"/>
              <a:tabLst/>
              <a:defRPr/>
            </a:pPr>
            <a:r>
              <a:rPr lang="en-IN" sz="1400" dirty="0">
                <a:solidFill>
                  <a:srgbClr val="2E2E38"/>
                </a:solidFill>
                <a:latin typeface="EYInterstate Light" panose="02000506000000020004" pitchFamily="2" charset="0"/>
              </a:rPr>
              <a:t>Reporting obligation under CARO is triggered as the whistleblowing complaints were received during the year</a:t>
            </a:r>
          </a:p>
          <a:p>
            <a:pPr>
              <a:lnSpc>
                <a:spcPct val="120000"/>
              </a:lnSpc>
              <a:spcAft>
                <a:spcPts val="400"/>
              </a:spcAft>
              <a:buClr>
                <a:srgbClr val="FFE600"/>
              </a:buClr>
              <a:buSzPct val="70000"/>
              <a:defRPr/>
            </a:pPr>
            <a:r>
              <a:rPr lang="en-IN" sz="1400" b="1" dirty="0">
                <a:solidFill>
                  <a:srgbClr val="2E2E38"/>
                </a:solidFill>
                <a:latin typeface="EYInterstate" panose="02000503020000020004" pitchFamily="2" charset="0"/>
              </a:rPr>
              <a:t>Scenario 4</a:t>
            </a:r>
          </a:p>
          <a:p>
            <a:pPr marL="285750" indent="-285750">
              <a:lnSpc>
                <a:spcPct val="120000"/>
              </a:lnSpc>
              <a:spcAft>
                <a:spcPts val="400"/>
              </a:spcAft>
              <a:buClr>
                <a:srgbClr val="FFE600"/>
              </a:buClr>
              <a:buSzPct val="70000"/>
              <a:buFont typeface="Arial" panose="020B0604020202020204" pitchFamily="34" charset="0"/>
              <a:buChar char="►"/>
              <a:defRPr/>
            </a:pPr>
            <a:r>
              <a:rPr lang="en-IN" sz="1400" dirty="0">
                <a:solidFill>
                  <a:srgbClr val="2E2E38"/>
                </a:solidFill>
                <a:latin typeface="EYInterstate Light" panose="02000506000000020004" pitchFamily="2" charset="0"/>
              </a:rPr>
              <a:t>Management and auditor to address the complaint, irrespective of reporting obligations under CARO </a:t>
            </a:r>
          </a:p>
        </p:txBody>
      </p:sp>
      <p:sp>
        <p:nvSpPr>
          <p:cNvPr id="14" name="Rectangle: Single Corner Snipped 13">
            <a:extLst>
              <a:ext uri="{FF2B5EF4-FFF2-40B4-BE49-F238E27FC236}">
                <a16:creationId xmlns:a16="http://schemas.microsoft.com/office/drawing/2014/main" id="{B7091FE3-EE13-4833-91D4-D0EA0F8C44F9}"/>
              </a:ext>
            </a:extLst>
          </p:cNvPr>
          <p:cNvSpPr/>
          <p:nvPr/>
        </p:nvSpPr>
        <p:spPr>
          <a:xfrm>
            <a:off x="612775" y="3214136"/>
            <a:ext cx="3281361" cy="323597"/>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err="1">
                <a:ln>
                  <a:noFill/>
                </a:ln>
                <a:solidFill>
                  <a:srgbClr val="2E2E38"/>
                </a:solidFill>
                <a:effectLst/>
                <a:uLnTx/>
                <a:uFillTx/>
                <a:latin typeface="EYInterstate" panose="02000503020000020004" pitchFamily="2" charset="0"/>
                <a:ea typeface="+mn-ea"/>
                <a:cs typeface="+mn-cs"/>
              </a:rPr>
              <a:t>Im</a:t>
            </a:r>
            <a:r>
              <a:rPr lang="en-IN" sz="1400" b="1" dirty="0">
                <a:solidFill>
                  <a:srgbClr val="2E2E38"/>
                </a:solidFill>
                <a:latin typeface="EYInterstate" panose="02000503020000020004" pitchFamily="2" charset="0"/>
              </a:rPr>
              <a:t>plication:</a:t>
            </a:r>
            <a:endPar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endParaRPr>
          </a:p>
        </p:txBody>
      </p:sp>
    </p:spTree>
    <p:extLst>
      <p:ext uri="{BB962C8B-B14F-4D97-AF65-F5344CB8AC3E}">
        <p14:creationId xmlns:p14="http://schemas.microsoft.com/office/powerpoint/2010/main" val="1610156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Internal audit</a:t>
            </a:r>
          </a:p>
        </p:txBody>
      </p:sp>
      <p:sp>
        <p:nvSpPr>
          <p:cNvPr id="5" name="TextBox 4">
            <a:extLst>
              <a:ext uri="{FF2B5EF4-FFF2-40B4-BE49-F238E27FC236}">
                <a16:creationId xmlns:a16="http://schemas.microsoft.com/office/drawing/2014/main" id="{F510DACA-2488-4C53-87D2-034A22B3EEBC}"/>
              </a:ext>
            </a:extLst>
          </p:cNvPr>
          <p:cNvSpPr txBox="1"/>
          <p:nvPr/>
        </p:nvSpPr>
        <p:spPr>
          <a:xfrm>
            <a:off x="598991" y="1922868"/>
            <a:ext cx="10975658" cy="3074858"/>
          </a:xfrm>
          <a:prstGeom prst="rect">
            <a:avLst/>
          </a:prstGeom>
          <a:noFill/>
          <a:ln>
            <a:solidFill>
              <a:schemeClr val="bg1">
                <a:lumMod val="75000"/>
              </a:schemeClr>
            </a:solidFill>
          </a:ln>
        </p:spPr>
        <p:txBody>
          <a:bodyPr wrap="square" lIns="72000" tIns="108000" rIns="72000" bIns="72000" rtlCol="0">
            <a:spAutoFit/>
          </a:bodyPr>
          <a:lstStyle/>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Section 138 of the 2013 Act mandates internal audit system for listed companies and </a:t>
            </a:r>
            <a:r>
              <a:rPr lang="en-IN" sz="1400" dirty="0">
                <a:solidFill>
                  <a:srgbClr val="2E2E38"/>
                </a:solidFill>
                <a:latin typeface="EYInterstate Light" panose="02000506000000020004" pitchFamily="2" charset="0"/>
              </a:rPr>
              <a:t>other </a:t>
            </a: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prescribed class of companies</a:t>
            </a:r>
          </a:p>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Audit </a:t>
            </a:r>
            <a:r>
              <a:rPr lang="en-IN" sz="1400" dirty="0">
                <a:solidFill>
                  <a:srgbClr val="2E2E38"/>
                </a:solidFill>
                <a:latin typeface="EYInterstate Light" panose="02000506000000020004" pitchFamily="2" charset="0"/>
              </a:rPr>
              <a:t>C</a:t>
            </a:r>
            <a:r>
              <a:rPr kumimoji="0" lang="en-IN" sz="1400" b="0" i="0" u="none" strike="noStrike" kern="1200" cap="none" spc="0" normalizeH="0" baseline="0" noProof="0" dirty="0" err="1">
                <a:ln>
                  <a:noFill/>
                </a:ln>
                <a:solidFill>
                  <a:srgbClr val="2E2E38"/>
                </a:solidFill>
                <a:effectLst/>
                <a:uLnTx/>
                <a:uFillTx/>
                <a:latin typeface="EYInterstate Light" panose="02000506000000020004" pitchFamily="2" charset="0"/>
                <a:ea typeface="+mn-ea"/>
                <a:cs typeface="+mn-cs"/>
              </a:rPr>
              <a:t>ommittee</a:t>
            </a:r>
            <a:r>
              <a:rPr lang="en-IN" sz="1400" dirty="0">
                <a:solidFill>
                  <a:srgbClr val="2E2E38"/>
                </a:solidFill>
                <a:latin typeface="EYInterstate Light" panose="02000506000000020004" pitchFamily="2" charset="0"/>
              </a:rPr>
              <a:t>/ </a:t>
            </a: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Board (in consultation with the internal auditor) to formulate the scope, functioning, periodicity and methodology for conducting the internal audit</a:t>
            </a:r>
          </a:p>
          <a:p>
            <a:pPr marL="263525" marR="0" lvl="0" indent="-263525" algn="l" defTabSz="914400" rtl="0" eaLnBrk="1" fontAlgn="auto" latinLnBrk="0" hangingPunct="1">
              <a:spcBef>
                <a:spcPts val="0"/>
              </a:spcBef>
              <a:spcAft>
                <a:spcPts val="400"/>
              </a:spcAft>
              <a:buClr>
                <a:srgbClr val="FFE600"/>
              </a:buClr>
              <a:buSzPct val="70000"/>
              <a:buFont typeface="Arial" pitchFamily="34" charset="0"/>
              <a:buChar char="►"/>
              <a:tabLst/>
              <a:defRPr/>
            </a:pPr>
            <a:r>
              <a:rPr lang="en-IN" sz="1400" dirty="0">
                <a:solidFill>
                  <a:srgbClr val="2E2E38"/>
                </a:solidFill>
                <a:latin typeface="EYInterstate Light" panose="02000506000000020004" pitchFamily="2" charset="0"/>
              </a:rPr>
              <a:t>Auditor to consider the requirements of SA 610 including:</a:t>
            </a:r>
          </a:p>
          <a:p>
            <a:pPr marL="538163" lvl="1" indent="-274638">
              <a:spcAft>
                <a:spcPts val="4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Size of the internal audit department and Qualifications of the persons undertaking internal audit</a:t>
            </a:r>
          </a:p>
          <a:p>
            <a:pPr marL="538163" lvl="1" indent="-274638">
              <a:spcAft>
                <a:spcPts val="4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 Reporting responsibility of the internal auditor - Higher the level to which the internal auditor reports, the greater would be his independence</a:t>
            </a:r>
          </a:p>
          <a:p>
            <a:pPr marL="263525" indent="-263525">
              <a:spcAft>
                <a:spcPts val="400"/>
              </a:spcAft>
              <a:buClr>
                <a:srgbClr val="FFE600"/>
              </a:buClr>
              <a:buSzPct val="70000"/>
              <a:buFont typeface="Arial" pitchFamily="34" charset="0"/>
              <a:buChar char="►"/>
              <a:defRPr/>
            </a:pPr>
            <a:r>
              <a:rPr kumimoji="0" lang="en-IN" sz="140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Consider all the internal audit reports covering period </a:t>
            </a:r>
            <a:r>
              <a:rPr kumimoji="0" lang="en-IN" sz="1400" i="0" u="none" strike="noStrike" kern="1200" cap="none" spc="0" normalizeH="0" baseline="0" noProof="0" dirty="0" err="1">
                <a:ln>
                  <a:noFill/>
                </a:ln>
                <a:solidFill>
                  <a:srgbClr val="2E2E38"/>
                </a:solidFill>
                <a:effectLst/>
                <a:uLnTx/>
                <a:uFillTx/>
                <a:latin typeface="EYInterstate Light" panose="02000506000000020004" pitchFamily="2" charset="0"/>
                <a:ea typeface="+mn-ea"/>
                <a:cs typeface="+mn-cs"/>
              </a:rPr>
              <a:t>upto</a:t>
            </a:r>
            <a:r>
              <a:rPr kumimoji="0" lang="en-IN" sz="140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 the end of the FY under audit prior to finalising audit report </a:t>
            </a:r>
            <a:r>
              <a:rPr lang="en-IN" sz="1400" dirty="0">
                <a:solidFill>
                  <a:srgbClr val="2E2E38"/>
                </a:solidFill>
                <a:latin typeface="EYInterstate Light" panose="02000506000000020004" pitchFamily="2" charset="0"/>
              </a:rPr>
              <a:t> - </a:t>
            </a:r>
            <a:r>
              <a:rPr kumimoji="0" lang="en-IN" sz="140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Auditor should set this expectation clearly with senior management / TCWG</a:t>
            </a:r>
          </a:p>
          <a:p>
            <a:pPr marL="263525" indent="-263525">
              <a:spcAft>
                <a:spcPts val="400"/>
              </a:spcAft>
              <a:buClr>
                <a:srgbClr val="FFE600"/>
              </a:buClr>
              <a:buSzPct val="70000"/>
              <a:buFont typeface="Arial" pitchFamily="34" charset="0"/>
              <a:buChar char="►"/>
              <a:defRPr/>
            </a:pPr>
            <a:r>
              <a:rPr lang="en-IN" sz="1400" dirty="0"/>
              <a:t>Where some or all internal audit reports are not available, or provided at very short notice or do not adequately address the plan and scope required, the statutory auditor should consider appropriate reporting in this clause as well as consider its effect on the overall control environment with regard to reporting on internal financial controls over financial reporting (ICFR).</a:t>
            </a:r>
            <a:endParaRPr kumimoji="0" lang="en-IN" sz="1400" b="1"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endParaRPr>
          </a:p>
        </p:txBody>
      </p:sp>
      <p:sp>
        <p:nvSpPr>
          <p:cNvPr id="6" name="Rectangle: Single Corner Snipped 5">
            <a:extLst>
              <a:ext uri="{FF2B5EF4-FFF2-40B4-BE49-F238E27FC236}">
                <a16:creationId xmlns:a16="http://schemas.microsoft.com/office/drawing/2014/main" id="{05D5CB0D-98A5-45F4-B288-17EC20ED8D52}"/>
              </a:ext>
            </a:extLst>
          </p:cNvPr>
          <p:cNvSpPr/>
          <p:nvPr/>
        </p:nvSpPr>
        <p:spPr>
          <a:xfrm>
            <a:off x="590588" y="1623779"/>
            <a:ext cx="3644263" cy="354840"/>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Key considerations</a:t>
            </a:r>
          </a:p>
        </p:txBody>
      </p:sp>
      <p:sp>
        <p:nvSpPr>
          <p:cNvPr id="9" name="Rectangle 8">
            <a:extLst>
              <a:ext uri="{FF2B5EF4-FFF2-40B4-BE49-F238E27FC236}">
                <a16:creationId xmlns:a16="http://schemas.microsoft.com/office/drawing/2014/main" id="{25A025B5-F393-4CDC-94DB-7521CB81FD91}"/>
              </a:ext>
            </a:extLst>
          </p:cNvPr>
          <p:cNvSpPr/>
          <p:nvPr/>
        </p:nvSpPr>
        <p:spPr>
          <a:xfrm>
            <a:off x="590588" y="1029558"/>
            <a:ext cx="11151646" cy="481644"/>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ts val="300"/>
              </a:spcBef>
              <a:spcAft>
                <a:spcPts val="300"/>
              </a:spcAft>
              <a:buClr>
                <a:srgbClr val="FFE600"/>
              </a:buClr>
              <a:buSzPct val="70000"/>
              <a:defRPr/>
            </a:pPr>
            <a:r>
              <a:rPr kumimoji="0" lang="en-IN" sz="1400" b="0"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 Whether the company has an internal audit system commensurate with the size and nature of its business</a:t>
            </a:r>
          </a:p>
          <a:p>
            <a:pPr marR="0" lvl="0" algn="l" defTabSz="914400" rtl="0" eaLnBrk="1" fontAlgn="auto" latinLnBrk="0" hangingPunct="1">
              <a:lnSpc>
                <a:spcPct val="100000"/>
              </a:lnSpc>
              <a:spcBef>
                <a:spcPts val="300"/>
              </a:spcBef>
              <a:spcAft>
                <a:spcPts val="300"/>
              </a:spcAft>
              <a:buClr>
                <a:srgbClr val="FFE600"/>
              </a:buClr>
              <a:buSzPct val="70000"/>
              <a:tabLst/>
              <a:defRPr/>
            </a:pPr>
            <a:r>
              <a:rPr kumimoji="0" lang="en-IN" sz="1400" b="0"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Whether the reports of the Internal Auditors for the period under audit were considered by the statutory auditor</a:t>
            </a:r>
          </a:p>
        </p:txBody>
      </p:sp>
    </p:spTree>
    <p:extLst>
      <p:ext uri="{BB962C8B-B14F-4D97-AF65-F5344CB8AC3E}">
        <p14:creationId xmlns:p14="http://schemas.microsoft.com/office/powerpoint/2010/main" val="21394327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Internal audit</a:t>
            </a:r>
          </a:p>
        </p:txBody>
      </p:sp>
      <p:sp>
        <p:nvSpPr>
          <p:cNvPr id="12" name="Rectangle 11">
            <a:extLst>
              <a:ext uri="{FF2B5EF4-FFF2-40B4-BE49-F238E27FC236}">
                <a16:creationId xmlns:a16="http://schemas.microsoft.com/office/drawing/2014/main" id="{915728D8-B331-458A-9889-AD5EAC9B1487}"/>
              </a:ext>
            </a:extLst>
          </p:cNvPr>
          <p:cNvSpPr/>
          <p:nvPr/>
        </p:nvSpPr>
        <p:spPr>
          <a:xfrm>
            <a:off x="653428" y="1430825"/>
            <a:ext cx="10929287" cy="1323525"/>
          </a:xfrm>
          <a:prstGeom prst="rect">
            <a:avLst/>
          </a:pr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defRPr/>
            </a:pPr>
            <a:r>
              <a:rPr lang="en-IN" sz="1400" b="1" dirty="0">
                <a:solidFill>
                  <a:schemeClr val="bg2"/>
                </a:solidFill>
                <a:latin typeface="EYInterstate" panose="02000503020000020004" pitchFamily="2" charset="0"/>
              </a:rPr>
              <a:t>Scenario 1</a:t>
            </a:r>
          </a:p>
          <a:p>
            <a:pPr>
              <a:defRPr/>
            </a:pPr>
            <a:r>
              <a:rPr lang="en-IN" sz="1400" dirty="0">
                <a:solidFill>
                  <a:schemeClr val="bg2"/>
                </a:solidFill>
              </a:rPr>
              <a:t>Some internal audit reports (for period </a:t>
            </a:r>
            <a:r>
              <a:rPr lang="en-IN" sz="1400" dirty="0" err="1">
                <a:solidFill>
                  <a:schemeClr val="bg2"/>
                </a:solidFill>
              </a:rPr>
              <a:t>upto</a:t>
            </a:r>
            <a:r>
              <a:rPr lang="en-IN" sz="1400" dirty="0">
                <a:solidFill>
                  <a:schemeClr val="bg2"/>
                </a:solidFill>
              </a:rPr>
              <a:t> YE) received at a very short notice</a:t>
            </a:r>
          </a:p>
          <a:p>
            <a:pPr>
              <a:defRPr/>
            </a:pPr>
            <a:endParaRPr lang="en-IN" sz="1400" dirty="0">
              <a:solidFill>
                <a:schemeClr val="bg2"/>
              </a:solidFill>
            </a:endParaRPr>
          </a:p>
          <a:p>
            <a:pPr>
              <a:spcAft>
                <a:spcPts val="600"/>
              </a:spcAft>
              <a:defRPr/>
            </a:pPr>
            <a:r>
              <a:rPr lang="en-IN" sz="1400" b="1" dirty="0">
                <a:solidFill>
                  <a:schemeClr val="bg2"/>
                </a:solidFill>
                <a:latin typeface="EYInterstate" panose="02000503020000020004" pitchFamily="2" charset="0"/>
              </a:rPr>
              <a:t>Scenario 2</a:t>
            </a:r>
          </a:p>
          <a:p>
            <a:pPr marR="0" lvl="0" fontAlgn="auto">
              <a:buClrTx/>
              <a:buSzTx/>
              <a:tabLst/>
              <a:defRPr/>
            </a:pPr>
            <a:r>
              <a:rPr lang="en-IN" sz="1400" dirty="0">
                <a:solidFill>
                  <a:schemeClr val="bg2"/>
                </a:solidFill>
              </a:rPr>
              <a:t>Some internal audit reports (for period </a:t>
            </a:r>
            <a:r>
              <a:rPr lang="en-IN" sz="1400" dirty="0" err="1">
                <a:solidFill>
                  <a:schemeClr val="bg2"/>
                </a:solidFill>
              </a:rPr>
              <a:t>upto</a:t>
            </a:r>
            <a:r>
              <a:rPr lang="en-IN" sz="1400" dirty="0">
                <a:solidFill>
                  <a:schemeClr val="bg2"/>
                </a:solidFill>
              </a:rPr>
              <a:t> YE) not received</a:t>
            </a:r>
          </a:p>
          <a:p>
            <a:pPr>
              <a:defRPr/>
            </a:pPr>
            <a:endParaRPr lang="en-IN" sz="1400" dirty="0">
              <a:solidFill>
                <a:schemeClr val="bg2"/>
              </a:solidFill>
            </a:endParaRPr>
          </a:p>
        </p:txBody>
      </p:sp>
      <p:sp>
        <p:nvSpPr>
          <p:cNvPr id="19" name="Rectangle: Single Corner Snipped 18">
            <a:extLst>
              <a:ext uri="{FF2B5EF4-FFF2-40B4-BE49-F238E27FC236}">
                <a16:creationId xmlns:a16="http://schemas.microsoft.com/office/drawing/2014/main" id="{D8E95DDD-C4E9-46F3-8A3F-319A84718565}"/>
              </a:ext>
            </a:extLst>
          </p:cNvPr>
          <p:cNvSpPr/>
          <p:nvPr/>
        </p:nvSpPr>
        <p:spPr>
          <a:xfrm>
            <a:off x="500293" y="998456"/>
            <a:ext cx="10978512" cy="354840"/>
          </a:xfrm>
          <a:prstGeom prst="snip1Rect">
            <a:avLst>
              <a:gd name="adj" fmla="val 25789"/>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i="1"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What are the reporting implications in the following scenarios?</a:t>
            </a:r>
          </a:p>
        </p:txBody>
      </p:sp>
      <p:sp>
        <p:nvSpPr>
          <p:cNvPr id="13" name="TextBox 12">
            <a:extLst>
              <a:ext uri="{FF2B5EF4-FFF2-40B4-BE49-F238E27FC236}">
                <a16:creationId xmlns:a16="http://schemas.microsoft.com/office/drawing/2014/main" id="{56B5D6C9-C589-403A-ACA6-962669660778}"/>
              </a:ext>
            </a:extLst>
          </p:cNvPr>
          <p:cNvSpPr txBox="1"/>
          <p:nvPr/>
        </p:nvSpPr>
        <p:spPr>
          <a:xfrm>
            <a:off x="609917" y="3291043"/>
            <a:ext cx="10972799" cy="1961181"/>
          </a:xfrm>
          <a:prstGeom prst="rect">
            <a:avLst/>
          </a:prstGeom>
          <a:noFill/>
          <a:ln>
            <a:solidFill>
              <a:schemeClr val="bg1">
                <a:lumMod val="75000"/>
              </a:schemeClr>
            </a:solidFill>
          </a:ln>
        </p:spPr>
        <p:txBody>
          <a:bodyPr wrap="square" lIns="72000" tIns="108000" rIns="72000" bIns="72000" rtlCol="0">
            <a:noAutofit/>
          </a:bodyPr>
          <a:lstStyle/>
          <a:p>
            <a:pPr marL="285750" indent="-285750">
              <a:spcAft>
                <a:spcPts val="400"/>
              </a:spcAft>
              <a:buClr>
                <a:srgbClr val="FFE600"/>
              </a:buClr>
              <a:buSzPct val="70000"/>
              <a:buFont typeface="Arial" panose="020B0604020202020204" pitchFamily="34" charset="0"/>
              <a:buChar char="►"/>
              <a:defRPr/>
            </a:pPr>
            <a:r>
              <a:rPr kumimoji="0" lang="en-IN" sz="1400" b="0" i="1"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The statutory auditor should consider the internal audit reports shared by the company till the date of completing the audit. Where some or all internal audit reports are not available, or provided at very short notice or do not adequately address the plan and scope required, the statutory auditor should consider appropriate reporting in this clause as well as consider its effect on the overall control environment with regard to reporting on internal financial controls over financial reporting  (</a:t>
            </a:r>
            <a:r>
              <a:rPr kumimoji="0" lang="en-IN" sz="1400" b="0" i="1" u="none" strike="noStrike" kern="1200" cap="none" spc="0" normalizeH="0" baseline="0" noProof="0" dirty="0" err="1">
                <a:ln>
                  <a:noFill/>
                </a:ln>
                <a:solidFill>
                  <a:srgbClr val="2E2E38"/>
                </a:solidFill>
                <a:effectLst/>
                <a:uLnTx/>
                <a:uFillTx/>
                <a:latin typeface="EYInterstate Light" panose="02000506000000020004" pitchFamily="2" charset="0"/>
                <a:ea typeface="+mn-ea"/>
                <a:cs typeface="+mn-cs"/>
              </a:rPr>
              <a:t>IFCoFR</a:t>
            </a:r>
            <a:r>
              <a:rPr kumimoji="0" lang="en-IN" sz="1400" b="0" i="1"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a:t>
            </a:r>
            <a:endParaRPr lang="en-IN" sz="1400" dirty="0">
              <a:solidFill>
                <a:srgbClr val="2E2E38"/>
              </a:solidFill>
            </a:endParaRPr>
          </a:p>
          <a:p>
            <a:pPr marL="285750" marR="0" lvl="0" indent="-285750" algn="l" defTabSz="914400" rtl="0" eaLnBrk="1" fontAlgn="auto" latinLnBrk="0" hangingPunct="1">
              <a:spcBef>
                <a:spcPts val="0"/>
              </a:spcBef>
              <a:spcAft>
                <a:spcPts val="400"/>
              </a:spcAft>
              <a:buClr>
                <a:srgbClr val="FFE600"/>
              </a:buClr>
              <a:buSzPct val="70000"/>
              <a:buFont typeface="Arial" panose="020B0604020202020204" pitchFamily="34" charset="0"/>
              <a:buChar char="►"/>
              <a:tabLst/>
              <a:defRPr/>
            </a:pPr>
            <a:r>
              <a:rPr lang="en-IN" sz="1400" dirty="0">
                <a:solidFill>
                  <a:srgbClr val="2E2E38"/>
                </a:solidFill>
              </a:rPr>
              <a:t>Modified/Factual reporting – stating the inability to obtain reports. ICAI guidance note provides the following wordings:</a:t>
            </a:r>
          </a:p>
          <a:p>
            <a:pPr marL="269875" marR="0" lvl="0" algn="l" defTabSz="914400" rtl="0" eaLnBrk="1" fontAlgn="auto" latinLnBrk="0" hangingPunct="1">
              <a:spcBef>
                <a:spcPts val="0"/>
              </a:spcBef>
              <a:spcAft>
                <a:spcPts val="400"/>
              </a:spcAft>
              <a:buClr>
                <a:srgbClr val="FFE600"/>
              </a:buClr>
              <a:buSzPct val="70000"/>
              <a:tabLst/>
              <a:defRPr/>
            </a:pPr>
            <a:r>
              <a:rPr lang="en-IN" sz="1400" i="1" dirty="0">
                <a:solidFill>
                  <a:srgbClr val="2E2E38"/>
                </a:solidFill>
              </a:rPr>
              <a:t>We were unable to obtain [any/ some/ on timely basis] of the internal audit reports of the company, hence the internal audit reports have not been [entirely] considered by us. </a:t>
            </a:r>
          </a:p>
        </p:txBody>
      </p:sp>
      <p:sp>
        <p:nvSpPr>
          <p:cNvPr id="14" name="Rectangle: Single Corner Snipped 13">
            <a:extLst>
              <a:ext uri="{FF2B5EF4-FFF2-40B4-BE49-F238E27FC236}">
                <a16:creationId xmlns:a16="http://schemas.microsoft.com/office/drawing/2014/main" id="{B7091FE3-EE13-4833-91D4-D0EA0F8C44F9}"/>
              </a:ext>
            </a:extLst>
          </p:cNvPr>
          <p:cNvSpPr/>
          <p:nvPr/>
        </p:nvSpPr>
        <p:spPr>
          <a:xfrm>
            <a:off x="609917" y="2977393"/>
            <a:ext cx="3281361" cy="313650"/>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b="1" dirty="0">
                <a:solidFill>
                  <a:srgbClr val="2E2E38"/>
                </a:solidFill>
                <a:latin typeface="EYInterstate" panose="02000503020000020004" pitchFamily="2" charset="0"/>
              </a:rPr>
              <a:t>Points for discussion</a:t>
            </a:r>
            <a:endPar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endParaRPr>
          </a:p>
        </p:txBody>
      </p:sp>
    </p:spTree>
    <p:extLst>
      <p:ext uri="{BB962C8B-B14F-4D97-AF65-F5344CB8AC3E}">
        <p14:creationId xmlns:p14="http://schemas.microsoft.com/office/powerpoint/2010/main" val="6913490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Material uncertainty in repayment of liabilities when they fall due</a:t>
            </a:r>
            <a:br>
              <a:rPr lang="en-IN" dirty="0"/>
            </a:br>
            <a:endParaRPr lang="en-IN" dirty="0"/>
          </a:p>
        </p:txBody>
      </p:sp>
      <p:sp>
        <p:nvSpPr>
          <p:cNvPr id="12" name="Rectangle 11">
            <a:extLst>
              <a:ext uri="{FF2B5EF4-FFF2-40B4-BE49-F238E27FC236}">
                <a16:creationId xmlns:a16="http://schemas.microsoft.com/office/drawing/2014/main" id="{1AA01819-F527-4218-85DC-83D678AF72DB}"/>
              </a:ext>
            </a:extLst>
          </p:cNvPr>
          <p:cNvSpPr/>
          <p:nvPr/>
        </p:nvSpPr>
        <p:spPr>
          <a:xfrm>
            <a:off x="454659" y="980575"/>
            <a:ext cx="11521751" cy="1186501"/>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R="0" lvl="0" algn="l" defTabSz="914400" rtl="0" eaLnBrk="1" fontAlgn="auto" latinLnBrk="0" hangingPunct="1">
              <a:lnSpc>
                <a:spcPct val="100000"/>
              </a:lnSpc>
              <a:spcBef>
                <a:spcPts val="0"/>
              </a:spcBef>
              <a:spcAft>
                <a:spcPts val="600"/>
              </a:spcAft>
              <a:buClr>
                <a:srgbClr val="FFE600"/>
              </a:buClr>
              <a:buSzPct val="70000"/>
              <a:tabLst/>
              <a:defRPr/>
            </a:pPr>
            <a:r>
              <a:rPr kumimoji="0" lang="en-IN" sz="1400" b="0"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On the basis of the financial ratios, ageing and expected dates of realisation of financial assets and payment of financial liabilities, other information accompanying the financial statements, the auditor’s knowledge of the Board of Directors and management plans, whether the auditor is of the opinion that no material uncertainty exists as on the date of the audit report that company is capable of meeting its liabilities existing at the date of balance sheet as and when they fall due within a period of one year from the balance sheet date;</a:t>
            </a:r>
          </a:p>
        </p:txBody>
      </p:sp>
      <p:sp>
        <p:nvSpPr>
          <p:cNvPr id="10" name="TextBox 9">
            <a:extLst>
              <a:ext uri="{FF2B5EF4-FFF2-40B4-BE49-F238E27FC236}">
                <a16:creationId xmlns:a16="http://schemas.microsoft.com/office/drawing/2014/main" id="{97C45F35-2373-4C3C-AAB4-DC75A5B8AFEB}"/>
              </a:ext>
            </a:extLst>
          </p:cNvPr>
          <p:cNvSpPr txBox="1"/>
          <p:nvPr/>
        </p:nvSpPr>
        <p:spPr>
          <a:xfrm>
            <a:off x="478966" y="2525452"/>
            <a:ext cx="11341327" cy="3823589"/>
          </a:xfrm>
          <a:prstGeom prst="rect">
            <a:avLst/>
          </a:prstGeom>
          <a:noFill/>
          <a:ln>
            <a:solidFill>
              <a:schemeClr val="bg1">
                <a:lumMod val="75000"/>
              </a:schemeClr>
            </a:solidFill>
          </a:ln>
        </p:spPr>
        <p:txBody>
          <a:bodyPr wrap="square" lIns="72000" tIns="108000" rIns="72000" bIns="72000" rtlCol="0">
            <a:spAutoFit/>
          </a:bodyPr>
          <a:lstStyle/>
          <a:p>
            <a:pPr marL="263525" marR="0" lvl="0" indent="-263525" algn="l" defTabSz="914400" rtl="0" eaLnBrk="1" fontAlgn="auto" latinLnBrk="0" hangingPunct="1">
              <a:lnSpc>
                <a:spcPct val="130000"/>
              </a:lnSpc>
              <a:spcBef>
                <a:spcPts val="0"/>
              </a:spcBef>
              <a:spcAft>
                <a:spcPts val="4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Emphasis is on the company’s ability to meet its liabilities – different from assessment of going concern</a:t>
            </a:r>
          </a:p>
          <a:p>
            <a:pPr marL="263525" marR="0" lvl="0" indent="-263525" algn="l" defTabSz="914400" rtl="0" eaLnBrk="1" fontAlgn="auto" latinLnBrk="0" hangingPunct="1">
              <a:lnSpc>
                <a:spcPct val="130000"/>
              </a:lnSpc>
              <a:spcBef>
                <a:spcPts val="0"/>
              </a:spcBef>
              <a:spcAft>
                <a:spcPts val="400"/>
              </a:spcAft>
              <a:buClr>
                <a:srgbClr val="FFE600"/>
              </a:buClr>
              <a:buSzPct val="70000"/>
              <a:buFont typeface="Arial" pitchFamily="34" charset="0"/>
              <a:buChar char="►"/>
              <a:tabLst/>
              <a:defRPr/>
            </a:pPr>
            <a:r>
              <a:rPr lang="en-IN" sz="1400" dirty="0">
                <a:solidFill>
                  <a:srgbClr val="2E2E38"/>
                </a:solidFill>
                <a:latin typeface="EYInterstate Light" panose="02000506000000020004" pitchFamily="2" charset="0"/>
              </a:rPr>
              <a:t>Test of existence of material uncertainty is to be as on the date of audit report for the position of liabilities existing at the date of BS</a:t>
            </a:r>
          </a:p>
          <a:p>
            <a:pPr marL="263525" marR="0" lvl="0" indent="-263525" algn="l" defTabSz="914400" rtl="0" eaLnBrk="1" fontAlgn="auto" latinLnBrk="0" hangingPunct="1">
              <a:lnSpc>
                <a:spcPct val="130000"/>
              </a:lnSpc>
              <a:spcBef>
                <a:spcPts val="0"/>
              </a:spcBef>
              <a:spcAft>
                <a:spcPts val="400"/>
              </a:spcAft>
              <a:buClr>
                <a:srgbClr val="FFE600"/>
              </a:buClr>
              <a:buSzPct val="70000"/>
              <a:buFont typeface="Arial" pitchFamily="34" charset="0"/>
              <a:buChar char="►"/>
              <a:tabLst/>
              <a:defRPr/>
            </a:pPr>
            <a:r>
              <a:rPr lang="en-IN" sz="1400" dirty="0">
                <a:solidFill>
                  <a:srgbClr val="2E2E38"/>
                </a:solidFill>
                <a:latin typeface="EYInterstate Light" panose="02000506000000020004" pitchFamily="2" charset="0"/>
              </a:rPr>
              <a:t>One-to-one relationship between the unpaid liabilities and the realisable financial assets not required - Evaluation to done on an overall basis</a:t>
            </a:r>
          </a:p>
          <a:p>
            <a:pPr marL="263525" marR="0" lvl="0" indent="-263525" algn="l" defTabSz="914400" rtl="0" eaLnBrk="1" fontAlgn="auto" latinLnBrk="0" hangingPunct="1">
              <a:lnSpc>
                <a:spcPct val="130000"/>
              </a:lnSpc>
              <a:spcBef>
                <a:spcPts val="0"/>
              </a:spcBef>
              <a:spcAft>
                <a:spcPts val="400"/>
              </a:spcAft>
              <a:buClr>
                <a:srgbClr val="FFE600"/>
              </a:buClr>
              <a:buSzPct val="70000"/>
              <a:buFont typeface="Arial" pitchFamily="34" charset="0"/>
              <a:buChar char="►"/>
              <a:tabLst/>
              <a:defRPr/>
            </a:pPr>
            <a:r>
              <a:rPr lang="en-IN" sz="1400" dirty="0">
                <a:solidFill>
                  <a:srgbClr val="2E2E38"/>
                </a:solidFill>
                <a:latin typeface="EYInterstate Light" panose="02000506000000020004" pitchFamily="2" charset="0"/>
              </a:rPr>
              <a:t>Whether a paragraph relating to material uncertainty on going concern would also have reporting implications under this clause?</a:t>
            </a:r>
          </a:p>
          <a:p>
            <a:pPr marL="742950" lvl="1" indent="-285750">
              <a:lnSpc>
                <a:spcPct val="130000"/>
              </a:lnSpc>
              <a:spcAft>
                <a:spcPts val="400"/>
              </a:spcAft>
              <a:buClr>
                <a:srgbClr val="FFE600"/>
              </a:buClr>
              <a:buSzPct val="70000"/>
              <a:buFont typeface="Arial" panose="020B0604020202020204" pitchFamily="34" charset="0"/>
              <a:buChar char="►"/>
              <a:defRPr/>
            </a:pPr>
            <a:r>
              <a:rPr kumimoji="0" lang="en-IN" sz="1400" i="1"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The emphasis in this clause, is on the company’s ability to meet its liabilities. If the main audit report contains a paragraph on “material uncertainty related to going concern”, it should be duly considered while making comment under this clause. </a:t>
            </a:r>
          </a:p>
          <a:p>
            <a:pPr marL="742950" lvl="1" indent="-285750">
              <a:lnSpc>
                <a:spcPct val="130000"/>
              </a:lnSpc>
              <a:spcAft>
                <a:spcPts val="400"/>
              </a:spcAft>
              <a:buClr>
                <a:srgbClr val="FFE600"/>
              </a:buClr>
              <a:buSzPct val="70000"/>
              <a:buFont typeface="Arial" panose="020B0604020202020204" pitchFamily="34" charset="0"/>
              <a:buChar char="►"/>
              <a:defRPr/>
            </a:pPr>
            <a:r>
              <a:rPr kumimoji="0" lang="en-IN" sz="1400" i="1"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There can be a situation wherein going concern assumption may be appropriate due to support letters provided by the holding company, but the company may not be able to meet its liabilities falling due within a period of one year from the balance sheet date</a:t>
            </a:r>
          </a:p>
          <a:p>
            <a:pPr marL="720725" lvl="1" indent="-263525">
              <a:lnSpc>
                <a:spcPct val="130000"/>
              </a:lnSpc>
              <a:spcAft>
                <a:spcPts val="4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Going concern is an assumption that the entity will continue for the foreseeable future.  Reporting under this clause and going concern are related but separate assessments. </a:t>
            </a: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Outcome of these assessments can be different - </a:t>
            </a:r>
            <a:r>
              <a:rPr lang="en-IN" sz="1400" dirty="0">
                <a:solidFill>
                  <a:srgbClr val="2E2E38"/>
                </a:solidFill>
                <a:latin typeface="EYInterstate Light" panose="02000506000000020004" pitchFamily="2" charset="0"/>
              </a:rPr>
              <a:t>Company can be capable of meeting its liabilities when due but may have going concern challenges</a:t>
            </a:r>
          </a:p>
        </p:txBody>
      </p:sp>
      <p:sp>
        <p:nvSpPr>
          <p:cNvPr id="8" name="Rectangle: Single Corner Snipped 7">
            <a:extLst>
              <a:ext uri="{FF2B5EF4-FFF2-40B4-BE49-F238E27FC236}">
                <a16:creationId xmlns:a16="http://schemas.microsoft.com/office/drawing/2014/main" id="{11BC5092-AF9B-4331-8815-914C5A437B0F}"/>
              </a:ext>
            </a:extLst>
          </p:cNvPr>
          <p:cNvSpPr/>
          <p:nvPr/>
        </p:nvSpPr>
        <p:spPr>
          <a:xfrm>
            <a:off x="457651" y="2270966"/>
            <a:ext cx="3644263" cy="354840"/>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Key considerations</a:t>
            </a:r>
          </a:p>
        </p:txBody>
      </p:sp>
      <p:sp>
        <p:nvSpPr>
          <p:cNvPr id="9" name="TextBox 8">
            <a:extLst>
              <a:ext uri="{FF2B5EF4-FFF2-40B4-BE49-F238E27FC236}">
                <a16:creationId xmlns:a16="http://schemas.microsoft.com/office/drawing/2014/main" id="{BB717256-DC33-4CE2-A83E-34DBCA20F44A}"/>
              </a:ext>
            </a:extLst>
          </p:cNvPr>
          <p:cNvSpPr txBox="1"/>
          <p:nvPr/>
        </p:nvSpPr>
        <p:spPr>
          <a:xfrm>
            <a:off x="6642623" y="524322"/>
            <a:ext cx="4746440" cy="434969"/>
          </a:xfrm>
          <a:prstGeom prst="rect">
            <a:avLst/>
          </a:prstGeom>
          <a:noFill/>
          <a:ln>
            <a:noFill/>
          </a:ln>
        </p:spPr>
        <p:txBody>
          <a:bodyPr wrap="square" lIns="72000" tIns="108000" rIns="72000" bIns="72000" rtlCol="0">
            <a:spAutoFit/>
          </a:bodyPr>
          <a:lstStyle/>
          <a:p>
            <a:pPr marR="0" lvl="0" algn="r" defTabSz="914400" rtl="0" eaLnBrk="1" fontAlgn="auto" latinLnBrk="0" hangingPunct="1">
              <a:lnSpc>
                <a:spcPct val="130000"/>
              </a:lnSpc>
              <a:spcBef>
                <a:spcPts val="0"/>
              </a:spcBef>
              <a:spcAft>
                <a:spcPts val="400"/>
              </a:spcAft>
              <a:buClr>
                <a:srgbClr val="FFE600"/>
              </a:buClr>
              <a:buSzPct val="70000"/>
              <a:tabLst/>
              <a:defRPr/>
            </a:pPr>
            <a:r>
              <a:rPr lang="en-IN" sz="1400" b="1" i="1" dirty="0">
                <a:solidFill>
                  <a:srgbClr val="2E2E38"/>
                </a:solidFill>
                <a:latin typeface="EYInterstate Light" panose="02000506000000020004" pitchFamily="2" charset="0"/>
              </a:rPr>
              <a:t>Disclosures required under Schedule III</a:t>
            </a:r>
            <a:endParaRPr kumimoji="0" lang="en-IN" sz="1400" b="1" i="1"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endParaRPr>
          </a:p>
        </p:txBody>
      </p:sp>
    </p:spTree>
    <p:extLst>
      <p:ext uri="{BB962C8B-B14F-4D97-AF65-F5344CB8AC3E}">
        <p14:creationId xmlns:p14="http://schemas.microsoft.com/office/powerpoint/2010/main" val="9818556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Material uncertainty in repayment of liabilities when they fall due</a:t>
            </a:r>
          </a:p>
        </p:txBody>
      </p:sp>
      <p:sp>
        <p:nvSpPr>
          <p:cNvPr id="10" name="Rectangle 9">
            <a:extLst>
              <a:ext uri="{FF2B5EF4-FFF2-40B4-BE49-F238E27FC236}">
                <a16:creationId xmlns:a16="http://schemas.microsoft.com/office/drawing/2014/main" id="{19437579-F93A-42BE-B69E-80108FAB912A}"/>
              </a:ext>
            </a:extLst>
          </p:cNvPr>
          <p:cNvSpPr/>
          <p:nvPr/>
        </p:nvSpPr>
        <p:spPr>
          <a:xfrm>
            <a:off x="609918" y="1556458"/>
            <a:ext cx="5233834" cy="2051981"/>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0" lvl="0" algn="l" defTabSz="914400" rtl="0" eaLnBrk="1" fontAlgn="auto" latinLnBrk="0" hangingPunct="1">
              <a:lnSpc>
                <a:spcPct val="130000"/>
              </a:lnSpc>
              <a:spcBef>
                <a:spcPts val="0"/>
              </a:spcBef>
              <a:spcAft>
                <a:spcPts val="600"/>
              </a:spcAft>
              <a:buClr>
                <a:srgbClr val="FFE600"/>
              </a:buClr>
              <a:buSzPct val="70000"/>
              <a:tabLst/>
              <a:defRPr/>
            </a:pPr>
            <a:r>
              <a:rPr kumimoji="0" lang="en-IN" sz="1400" b="1" u="none" strike="noStrike" kern="1200" cap="none" spc="0" normalizeH="0" baseline="0" noProof="0" dirty="0">
                <a:ln>
                  <a:noFill/>
                </a:ln>
                <a:solidFill>
                  <a:prstClr val="white"/>
                </a:solidFill>
                <a:effectLst/>
                <a:uLnTx/>
                <a:uFillTx/>
                <a:latin typeface="EYInterstate" panose="02000503020000020004" pitchFamily="2" charset="0"/>
                <a:cs typeface="Times New Roman" panose="02020603050405020304" pitchFamily="18" charset="0"/>
              </a:rPr>
              <a:t>Going concern triggers:</a:t>
            </a:r>
          </a:p>
          <a:p>
            <a:pPr marL="285750" marR="0" lvl="0" indent="-285750" algn="l" defTabSz="914400" rtl="0" eaLnBrk="1" fontAlgn="auto" latinLnBrk="0" hangingPunct="1">
              <a:spcBef>
                <a:spcPts val="0"/>
              </a:spcBef>
              <a:spcAft>
                <a:spcPts val="600"/>
              </a:spcAft>
              <a:buClr>
                <a:srgbClr val="FFE600"/>
              </a:buClr>
              <a:buSzPct val="70000"/>
              <a:buFont typeface="Arial" panose="020B0604020202020204" pitchFamily="34" charset="0"/>
              <a:buChar char="►"/>
              <a:tabLst/>
              <a:defRPr/>
            </a:pPr>
            <a:r>
              <a:rPr lang="en-IN" sz="1400" dirty="0">
                <a:solidFill>
                  <a:prstClr val="white"/>
                </a:solidFill>
                <a:latin typeface="EYInterstate Light"/>
                <a:cs typeface="Times New Roman" panose="02020603050405020304" pitchFamily="18" charset="0"/>
              </a:rPr>
              <a:t>Net-worth eroded to the extent of 60%</a:t>
            </a:r>
          </a:p>
          <a:p>
            <a:pPr marL="285750" marR="0" lvl="0" indent="-285750" algn="l" defTabSz="914400" rtl="0" eaLnBrk="1" fontAlgn="auto" latinLnBrk="0" hangingPunct="1">
              <a:spcBef>
                <a:spcPts val="0"/>
              </a:spcBef>
              <a:spcAft>
                <a:spcPts val="600"/>
              </a:spcAft>
              <a:buClr>
                <a:srgbClr val="FFE600"/>
              </a:buClr>
              <a:buSzPct val="70000"/>
              <a:buFont typeface="Arial" panose="020B0604020202020204" pitchFamily="34" charset="0"/>
              <a:buChar char="►"/>
              <a:tabLst/>
              <a:defRPr/>
            </a:pPr>
            <a:r>
              <a:rPr lang="en-IN" sz="1400" dirty="0">
                <a:solidFill>
                  <a:prstClr val="white"/>
                </a:solidFill>
                <a:latin typeface="EYInterstate Light"/>
                <a:cs typeface="Times New Roman" panose="02020603050405020304" pitchFamily="18" charset="0"/>
              </a:rPr>
              <a:t>Expected to continue to incur losses in next 2 years</a:t>
            </a:r>
          </a:p>
          <a:p>
            <a:pPr marL="285750" marR="0" lvl="0" indent="-285750" algn="l" defTabSz="914400" rtl="0" eaLnBrk="1" fontAlgn="auto" latinLnBrk="0" hangingPunct="1">
              <a:spcBef>
                <a:spcPts val="0"/>
              </a:spcBef>
              <a:spcAft>
                <a:spcPts val="600"/>
              </a:spcAft>
              <a:buClr>
                <a:srgbClr val="FFE600"/>
              </a:buClr>
              <a:buSzPct val="70000"/>
              <a:buFont typeface="Arial" panose="020B0604020202020204" pitchFamily="34" charset="0"/>
              <a:buChar char="►"/>
              <a:tabLst/>
              <a:defRPr/>
            </a:pPr>
            <a:r>
              <a:rPr lang="en-IN" sz="1400" dirty="0">
                <a:solidFill>
                  <a:prstClr val="white"/>
                </a:solidFill>
                <a:latin typeface="EYInterstate Light"/>
                <a:cs typeface="Times New Roman" panose="02020603050405020304" pitchFamily="18" charset="0"/>
              </a:rPr>
              <a:t>Loss of a major customer (20% of revenue) during the year</a:t>
            </a:r>
          </a:p>
          <a:p>
            <a:pPr marL="285750" marR="0" lvl="0" indent="-285750" algn="l" defTabSz="914400" rtl="0" eaLnBrk="1" fontAlgn="auto" latinLnBrk="0" hangingPunct="1">
              <a:spcBef>
                <a:spcPts val="0"/>
              </a:spcBef>
              <a:spcAft>
                <a:spcPts val="600"/>
              </a:spcAft>
              <a:buClr>
                <a:srgbClr val="FFE600"/>
              </a:buClr>
              <a:buSzPct val="70000"/>
              <a:buFont typeface="Arial" panose="020B0604020202020204" pitchFamily="34" charset="0"/>
              <a:buChar char="►"/>
              <a:tabLst/>
              <a:defRPr/>
            </a:pPr>
            <a:r>
              <a:rPr lang="en-IN" sz="1400" dirty="0">
                <a:solidFill>
                  <a:prstClr val="white"/>
                </a:solidFill>
                <a:latin typeface="EYInterstate Light"/>
                <a:cs typeface="Times New Roman" panose="02020603050405020304" pitchFamily="18" charset="0"/>
              </a:rPr>
              <a:t>No default in payment of liabilities</a:t>
            </a:r>
          </a:p>
          <a:p>
            <a:pPr marL="285750" marR="0" lvl="0" indent="-285750" algn="l" defTabSz="914400" rtl="0" eaLnBrk="1" fontAlgn="auto" latinLnBrk="0" hangingPunct="1">
              <a:spcBef>
                <a:spcPts val="0"/>
              </a:spcBef>
              <a:spcAft>
                <a:spcPts val="600"/>
              </a:spcAft>
              <a:buClr>
                <a:srgbClr val="FFE600"/>
              </a:buClr>
              <a:buSzPct val="70000"/>
              <a:buFont typeface="Arial" panose="020B0604020202020204" pitchFamily="34" charset="0"/>
              <a:buChar char="►"/>
              <a:tabLst/>
              <a:defRPr/>
            </a:pPr>
            <a:r>
              <a:rPr lang="en-IN" sz="1400" dirty="0">
                <a:solidFill>
                  <a:prstClr val="white"/>
                </a:solidFill>
                <a:latin typeface="EYInterstate Light"/>
                <a:cs typeface="Times New Roman" panose="02020603050405020304" pitchFamily="18" charset="0"/>
              </a:rPr>
              <a:t>Credit downgrade due to negative business environment</a:t>
            </a:r>
          </a:p>
        </p:txBody>
      </p:sp>
      <p:sp>
        <p:nvSpPr>
          <p:cNvPr id="11" name="Rectangle 10">
            <a:extLst>
              <a:ext uri="{FF2B5EF4-FFF2-40B4-BE49-F238E27FC236}">
                <a16:creationId xmlns:a16="http://schemas.microsoft.com/office/drawing/2014/main" id="{A03E3DFC-D508-4F09-9F74-BF53E739F77A}"/>
              </a:ext>
            </a:extLst>
          </p:cNvPr>
          <p:cNvSpPr/>
          <p:nvPr/>
        </p:nvSpPr>
        <p:spPr>
          <a:xfrm>
            <a:off x="6201102" y="1556458"/>
            <a:ext cx="5387331" cy="2051981"/>
          </a:xfrm>
          <a:prstGeom prst="rect">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30000"/>
              </a:lnSpc>
              <a:spcBef>
                <a:spcPts val="0"/>
              </a:spcBef>
              <a:spcAft>
                <a:spcPts val="400"/>
              </a:spcAft>
              <a:buClrTx/>
              <a:buSzTx/>
              <a:buFontTx/>
              <a:buNone/>
              <a:tabLst/>
              <a:defRPr/>
            </a:pPr>
            <a:r>
              <a:rPr kumimoji="0" lang="en-IN" sz="1400" b="1"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Mitigating factors</a:t>
            </a:r>
            <a:endParaRPr kumimoji="0" lang="en-IN" sz="1400" u="none" strike="noStrike" kern="1200" cap="none" spc="0" normalizeH="0" baseline="0" noProof="0" dirty="0">
              <a:ln>
                <a:noFill/>
              </a:ln>
              <a:solidFill>
                <a:srgbClr val="2E2E38"/>
              </a:solidFill>
              <a:effectLst/>
              <a:uLnTx/>
              <a:uFillTx/>
              <a:latin typeface="EYInterstate" panose="02000503020000020004" pitchFamily="2" charset="0"/>
              <a:ea typeface="+mn-ea"/>
              <a:cs typeface="+mn-cs"/>
            </a:endParaRPr>
          </a:p>
          <a:p>
            <a:pPr marL="285750" marR="0" lvl="0" indent="-285750" algn="l" defTabSz="914400" rtl="0" eaLnBrk="1" fontAlgn="auto" latinLnBrk="0" hangingPunct="1">
              <a:spcBef>
                <a:spcPts val="0"/>
              </a:spcBef>
              <a:spcAft>
                <a:spcPts val="400"/>
              </a:spcAft>
              <a:buClr>
                <a:schemeClr val="bg2">
                  <a:lumMod val="65000"/>
                  <a:lumOff val="35000"/>
                </a:schemeClr>
              </a:buClr>
              <a:buSzPct val="70000"/>
              <a:buFont typeface="Arial" panose="020B0604020202020204" pitchFamily="34" charset="0"/>
              <a:buChar char="►"/>
              <a:tabLst/>
              <a:defRPr/>
            </a:pPr>
            <a:r>
              <a:rPr lang="en-IN" sz="1400" dirty="0">
                <a:solidFill>
                  <a:srgbClr val="2E2E38"/>
                </a:solidFill>
              </a:rPr>
              <a:t>Unused financing facilities</a:t>
            </a:r>
          </a:p>
          <a:p>
            <a:pPr marL="285750" marR="0" lvl="0" indent="-285750" algn="l" defTabSz="914400" rtl="0" eaLnBrk="1" fontAlgn="auto" latinLnBrk="0" hangingPunct="1">
              <a:spcBef>
                <a:spcPts val="0"/>
              </a:spcBef>
              <a:spcAft>
                <a:spcPts val="400"/>
              </a:spcAft>
              <a:buClr>
                <a:schemeClr val="bg2">
                  <a:lumMod val="65000"/>
                  <a:lumOff val="35000"/>
                </a:schemeClr>
              </a:buClr>
              <a:buSzPct val="70000"/>
              <a:buFont typeface="Arial" panose="020B0604020202020204" pitchFamily="34" charset="0"/>
              <a:buChar char="►"/>
              <a:tabLst/>
              <a:defRPr/>
            </a:pPr>
            <a:r>
              <a:rPr lang="en-IN" sz="1400" dirty="0">
                <a:solidFill>
                  <a:srgbClr val="2E2E38"/>
                </a:solidFill>
              </a:rPr>
              <a:t>New financing facilities can be obtained by pledging unencumbered assets</a:t>
            </a:r>
          </a:p>
          <a:p>
            <a:pPr marL="285750" marR="0" lvl="0" indent="-285750" algn="l" defTabSz="914400" rtl="0" eaLnBrk="1" fontAlgn="auto" latinLnBrk="0" hangingPunct="1">
              <a:spcBef>
                <a:spcPts val="0"/>
              </a:spcBef>
              <a:spcAft>
                <a:spcPts val="400"/>
              </a:spcAft>
              <a:buClr>
                <a:schemeClr val="bg2">
                  <a:lumMod val="65000"/>
                  <a:lumOff val="35000"/>
                </a:schemeClr>
              </a:buClr>
              <a:buSzPct val="70000"/>
              <a:buFont typeface="Arial" panose="020B0604020202020204" pitchFamily="34" charset="0"/>
              <a:buChar char="►"/>
              <a:tabLst/>
              <a:defRPr/>
            </a:pPr>
            <a:r>
              <a:rPr lang="en-IN" sz="1400" dirty="0">
                <a:solidFill>
                  <a:srgbClr val="2E2E38"/>
                </a:solidFill>
              </a:rPr>
              <a:t>Cost reduction measures implemented</a:t>
            </a:r>
          </a:p>
          <a:p>
            <a:pPr marL="285750" marR="0" lvl="0" indent="-285750" algn="l" defTabSz="914400" rtl="0" eaLnBrk="1" fontAlgn="auto" latinLnBrk="0" hangingPunct="1">
              <a:spcBef>
                <a:spcPts val="0"/>
              </a:spcBef>
              <a:spcAft>
                <a:spcPts val="400"/>
              </a:spcAft>
              <a:buClr>
                <a:schemeClr val="bg2">
                  <a:lumMod val="65000"/>
                  <a:lumOff val="35000"/>
                </a:schemeClr>
              </a:buClr>
              <a:buSzPct val="70000"/>
              <a:buFont typeface="Arial" panose="020B0604020202020204" pitchFamily="34" charset="0"/>
              <a:buChar char="►"/>
              <a:tabLst/>
              <a:defRPr/>
            </a:pPr>
            <a:r>
              <a:rPr lang="en-IN" sz="1400" dirty="0">
                <a:solidFill>
                  <a:srgbClr val="2E2E38"/>
                </a:solidFill>
              </a:rPr>
              <a:t>Process of identifying new investors</a:t>
            </a:r>
          </a:p>
        </p:txBody>
      </p:sp>
      <p:sp>
        <p:nvSpPr>
          <p:cNvPr id="13" name="TextBox 12">
            <a:extLst>
              <a:ext uri="{FF2B5EF4-FFF2-40B4-BE49-F238E27FC236}">
                <a16:creationId xmlns:a16="http://schemas.microsoft.com/office/drawing/2014/main" id="{9C427CAC-8742-4FF0-A292-659A8FCF67E1}"/>
              </a:ext>
            </a:extLst>
          </p:cNvPr>
          <p:cNvSpPr txBox="1"/>
          <p:nvPr/>
        </p:nvSpPr>
        <p:spPr>
          <a:xfrm>
            <a:off x="617355" y="4335117"/>
            <a:ext cx="10963642" cy="1705252"/>
          </a:xfrm>
          <a:prstGeom prst="rect">
            <a:avLst/>
          </a:prstGeom>
          <a:noFill/>
          <a:ln>
            <a:solidFill>
              <a:schemeClr val="bg1">
                <a:lumMod val="75000"/>
              </a:schemeClr>
            </a:solidFill>
          </a:ln>
        </p:spPr>
        <p:txBody>
          <a:bodyPr wrap="square" lIns="72000" tIns="108000" rIns="72000" bIns="72000" rtlCol="0">
            <a:spAutoFit/>
          </a:bodyPr>
          <a:lstStyle/>
          <a:p>
            <a:pPr marR="0" lvl="0" algn="l" defTabSz="914400" rtl="0" eaLnBrk="1" fontAlgn="auto" latinLnBrk="0" hangingPunct="1">
              <a:spcBef>
                <a:spcPts val="0"/>
              </a:spcBef>
              <a:spcAft>
                <a:spcPts val="600"/>
              </a:spcAft>
              <a:buClr>
                <a:srgbClr val="FFE600"/>
              </a:buClr>
              <a:buSzPct val="70000"/>
              <a:tabLst/>
              <a:defRPr/>
            </a:pPr>
            <a:r>
              <a:rPr lang="en-IN" sz="1400" dirty="0">
                <a:solidFill>
                  <a:srgbClr val="2E2E38"/>
                </a:solidFill>
                <a:latin typeface="EYInterstate Light" panose="02000506000000020004" pitchFamily="2" charset="0"/>
              </a:rPr>
              <a:t>Even though material uncertainty to going concern exists, it doesn’t appear that material uncertainty exists for meeting the liabilities since:</a:t>
            </a:r>
            <a:endParaRPr kumimoji="0" lang="en-IN" sz="1400" b="0" i="0" u="sng" strike="noStrike" kern="1200" cap="none" spc="0" normalizeH="0" baseline="0" noProof="0" dirty="0">
              <a:ln>
                <a:noFill/>
              </a:ln>
              <a:solidFill>
                <a:srgbClr val="2E2E38"/>
              </a:solidFill>
              <a:effectLst/>
              <a:uLnTx/>
              <a:uFillTx/>
              <a:latin typeface="EYInterstate Light" panose="02000506000000020004" pitchFamily="2" charset="0"/>
              <a:ea typeface="+mn-ea"/>
              <a:cs typeface="+mn-cs"/>
            </a:endParaRPr>
          </a:p>
          <a:p>
            <a:pPr marL="263525" marR="0" lvl="0" indent="-263525" algn="l" defTabSz="914400" rtl="0" eaLnBrk="1" fontAlgn="auto" latinLnBrk="0" hangingPunct="1">
              <a:spcBef>
                <a:spcPts val="0"/>
              </a:spcBef>
              <a:spcAft>
                <a:spcPts val="600"/>
              </a:spcAft>
              <a:buClr>
                <a:srgbClr val="FFE600"/>
              </a:buClr>
              <a:buSzPct val="70000"/>
              <a:buFont typeface="Arial" pitchFamily="34" charset="0"/>
              <a:buChar char="►"/>
              <a:tabLst/>
              <a:defRPr/>
            </a:pPr>
            <a:r>
              <a:rPr lang="en-IN" sz="1400" dirty="0">
                <a:solidFill>
                  <a:srgbClr val="2E2E38"/>
                </a:solidFill>
                <a:latin typeface="EYInterstate Light" panose="02000506000000020004" pitchFamily="2" charset="0"/>
              </a:rPr>
              <a:t>Material uncertainty to going concern primarily arises due to net-worth erosion and continuing business losses</a:t>
            </a:r>
          </a:p>
          <a:p>
            <a:pPr marL="263525" marR="0" lvl="0" indent="-263525" algn="l" defTabSz="914400" rtl="0" eaLnBrk="1" fontAlgn="auto" latinLnBrk="0" hangingPunct="1">
              <a:spcBef>
                <a:spcPts val="0"/>
              </a:spcBef>
              <a:spcAft>
                <a:spcPts val="600"/>
              </a:spcAft>
              <a:buClr>
                <a:srgbClr val="FFE600"/>
              </a:buClr>
              <a:buSzPct val="70000"/>
              <a:buFont typeface="Arial" pitchFamily="34" charset="0"/>
              <a:buChar char="►"/>
              <a:tabLst/>
              <a:defRPr/>
            </a:pPr>
            <a:r>
              <a:rPr lang="en-IN" sz="1400" dirty="0">
                <a:solidFill>
                  <a:srgbClr val="2E2E38"/>
                </a:solidFill>
                <a:latin typeface="EYInterstate Light" panose="02000506000000020004" pitchFamily="2" charset="0"/>
              </a:rPr>
              <a:t>No concern around liquidity position</a:t>
            </a:r>
          </a:p>
          <a:p>
            <a:pPr marL="263525" marR="0" lvl="0" indent="-263525" algn="l" defTabSz="914400" rtl="0" eaLnBrk="1" fontAlgn="auto" latinLnBrk="0" hangingPunct="1">
              <a:spcBef>
                <a:spcPts val="0"/>
              </a:spcBef>
              <a:spcAft>
                <a:spcPts val="600"/>
              </a:spcAft>
              <a:buClr>
                <a:srgbClr val="FFE600"/>
              </a:buClr>
              <a:buSzPct val="70000"/>
              <a:buFont typeface="Arial" pitchFamily="34" charset="0"/>
              <a:buChar char="►"/>
              <a:tabLst/>
              <a:defRPr/>
            </a:pPr>
            <a:r>
              <a:rPr lang="en-IN" sz="1400" dirty="0">
                <a:solidFill>
                  <a:srgbClr val="2E2E38"/>
                </a:solidFill>
                <a:latin typeface="EYInterstate Light" panose="02000506000000020004" pitchFamily="2" charset="0"/>
              </a:rPr>
              <a:t>The unused financing facilities and new financing facilities that can be obtained by pledging unencumbered assets would be sufficient to meet liabilities (when fall due) within I year from the balance sheet date</a:t>
            </a:r>
          </a:p>
        </p:txBody>
      </p:sp>
      <p:sp>
        <p:nvSpPr>
          <p:cNvPr id="14" name="Rectangle: Single Corner Snipped 13">
            <a:extLst>
              <a:ext uri="{FF2B5EF4-FFF2-40B4-BE49-F238E27FC236}">
                <a16:creationId xmlns:a16="http://schemas.microsoft.com/office/drawing/2014/main" id="{3BF6C95D-1BE7-4D0B-9EF3-63DDC37C8E70}"/>
              </a:ext>
            </a:extLst>
          </p:cNvPr>
          <p:cNvSpPr/>
          <p:nvPr/>
        </p:nvSpPr>
        <p:spPr>
          <a:xfrm>
            <a:off x="617354" y="3980276"/>
            <a:ext cx="3384730" cy="354841"/>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Points for consideration</a:t>
            </a:r>
          </a:p>
        </p:txBody>
      </p:sp>
      <p:sp>
        <p:nvSpPr>
          <p:cNvPr id="17" name="TextBox 16">
            <a:extLst>
              <a:ext uri="{FF2B5EF4-FFF2-40B4-BE49-F238E27FC236}">
                <a16:creationId xmlns:a16="http://schemas.microsoft.com/office/drawing/2014/main" id="{06AC3485-A36C-4541-A698-BC2DE9B67E9A}"/>
              </a:ext>
            </a:extLst>
          </p:cNvPr>
          <p:cNvSpPr txBox="1"/>
          <p:nvPr/>
        </p:nvSpPr>
        <p:spPr>
          <a:xfrm>
            <a:off x="507992" y="1088883"/>
            <a:ext cx="10978514" cy="307777"/>
          </a:xfrm>
          <a:prstGeom prst="rect">
            <a:avLst/>
          </a:prstGeom>
          <a:noFill/>
        </p:spPr>
        <p:txBody>
          <a:bodyPr wrap="square">
            <a:spAutoFit/>
          </a:bodyPr>
          <a:lstStyle/>
          <a:p>
            <a:r>
              <a:rPr lang="en-IN" sz="1400" b="1" i="1" dirty="0">
                <a:solidFill>
                  <a:srgbClr val="2E2E38"/>
                </a:solidFill>
                <a:latin typeface="EYInterstate Light" panose="02000506000000020004" pitchFamily="2" charset="0"/>
              </a:rPr>
              <a:t>Auditor of Company A concluded that a material uncertainty related to going concern exist</a:t>
            </a:r>
          </a:p>
        </p:txBody>
      </p:sp>
    </p:spTree>
    <p:extLst>
      <p:ext uri="{BB962C8B-B14F-4D97-AF65-F5344CB8AC3E}">
        <p14:creationId xmlns:p14="http://schemas.microsoft.com/office/powerpoint/2010/main" val="3788410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Material uncertainty in repayment of liabilities when they fall due</a:t>
            </a:r>
          </a:p>
        </p:txBody>
      </p:sp>
      <p:sp>
        <p:nvSpPr>
          <p:cNvPr id="12" name="Rectangle 11">
            <a:extLst>
              <a:ext uri="{FF2B5EF4-FFF2-40B4-BE49-F238E27FC236}">
                <a16:creationId xmlns:a16="http://schemas.microsoft.com/office/drawing/2014/main" id="{1AA01819-F527-4218-85DC-83D678AF72DB}"/>
              </a:ext>
            </a:extLst>
          </p:cNvPr>
          <p:cNvSpPr/>
          <p:nvPr/>
        </p:nvSpPr>
        <p:spPr>
          <a:xfrm>
            <a:off x="609918" y="1556458"/>
            <a:ext cx="5233834" cy="2051981"/>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R="0" lvl="0" algn="l" defTabSz="914400" rtl="0" eaLnBrk="1" fontAlgn="auto" latinLnBrk="0" hangingPunct="1">
              <a:lnSpc>
                <a:spcPct val="130000"/>
              </a:lnSpc>
              <a:spcBef>
                <a:spcPts val="0"/>
              </a:spcBef>
              <a:spcAft>
                <a:spcPts val="600"/>
              </a:spcAft>
              <a:buClr>
                <a:srgbClr val="FFE600"/>
              </a:buClr>
              <a:buSzPct val="70000"/>
              <a:tabLst/>
              <a:defRPr/>
            </a:pPr>
            <a:r>
              <a:rPr kumimoji="0" lang="en-IN" sz="1400" b="1" u="none" strike="noStrike" kern="1200" cap="none" spc="0" normalizeH="0" baseline="0" noProof="0" dirty="0">
                <a:ln>
                  <a:noFill/>
                </a:ln>
                <a:solidFill>
                  <a:prstClr val="white"/>
                </a:solidFill>
                <a:effectLst/>
                <a:uLnTx/>
                <a:uFillTx/>
                <a:latin typeface="EYInterstate" panose="02000503020000020004" pitchFamily="2" charset="0"/>
                <a:cs typeface="Times New Roman" panose="02020603050405020304" pitchFamily="18" charset="0"/>
              </a:rPr>
              <a:t>Going concern triggers:</a:t>
            </a:r>
          </a:p>
          <a:p>
            <a:pPr marL="285750" marR="0" lvl="0" indent="-285750" algn="l" defTabSz="914400" rtl="0" eaLnBrk="1" fontAlgn="auto" latinLnBrk="0" hangingPunct="1">
              <a:spcBef>
                <a:spcPts val="0"/>
              </a:spcBef>
              <a:spcAft>
                <a:spcPts val="600"/>
              </a:spcAft>
              <a:buClr>
                <a:srgbClr val="FFE600"/>
              </a:buClr>
              <a:buSzPct val="70000"/>
              <a:buFont typeface="Arial" panose="020B0604020202020204" pitchFamily="34" charset="0"/>
              <a:buChar char="►"/>
              <a:tabLst/>
              <a:defRPr/>
            </a:pPr>
            <a:r>
              <a:rPr lang="en-IN" sz="1400" dirty="0">
                <a:solidFill>
                  <a:prstClr val="white"/>
                </a:solidFill>
                <a:latin typeface="EYInterstate Light"/>
                <a:cs typeface="Times New Roman" panose="02020603050405020304" pitchFamily="18" charset="0"/>
              </a:rPr>
              <a:t>Reduction in gross margin</a:t>
            </a:r>
          </a:p>
          <a:p>
            <a:pPr marL="285750" marR="0" lvl="0" indent="-285750" algn="l" defTabSz="914400" rtl="0" eaLnBrk="1" fontAlgn="auto" latinLnBrk="0" hangingPunct="1">
              <a:spcBef>
                <a:spcPts val="0"/>
              </a:spcBef>
              <a:spcAft>
                <a:spcPts val="600"/>
              </a:spcAft>
              <a:buClr>
                <a:srgbClr val="FFE600"/>
              </a:buClr>
              <a:buSzPct val="70000"/>
              <a:buFont typeface="Arial" panose="020B0604020202020204" pitchFamily="34" charset="0"/>
              <a:buChar char="►"/>
              <a:tabLst/>
              <a:defRPr/>
            </a:pPr>
            <a:r>
              <a:rPr lang="en-IN" sz="1400" dirty="0">
                <a:solidFill>
                  <a:prstClr val="white"/>
                </a:solidFill>
                <a:latin typeface="EYInterstate Light"/>
                <a:cs typeface="Times New Roman" panose="02020603050405020304" pitchFamily="18" charset="0"/>
              </a:rPr>
              <a:t>Liquidity position stretched – financing facilities exhausted:</a:t>
            </a:r>
          </a:p>
          <a:p>
            <a:pPr marL="536575" lvl="1" indent="-263525">
              <a:spcAft>
                <a:spcPts val="600"/>
              </a:spcAft>
              <a:buClr>
                <a:srgbClr val="FFE600"/>
              </a:buClr>
              <a:buSzPct val="70000"/>
              <a:buFont typeface="Arial" panose="020B0604020202020204" pitchFamily="34" charset="0"/>
              <a:buChar char="►"/>
              <a:defRPr/>
            </a:pPr>
            <a:r>
              <a:rPr lang="en-IN" sz="1400" dirty="0">
                <a:solidFill>
                  <a:prstClr val="white"/>
                </a:solidFill>
                <a:latin typeface="EYInterstate Light"/>
                <a:cs typeface="Times New Roman" panose="02020603050405020304" pitchFamily="18" charset="0"/>
              </a:rPr>
              <a:t>Delay in payment of certain liabilities</a:t>
            </a:r>
          </a:p>
          <a:p>
            <a:pPr marL="536575" lvl="1" indent="-263525">
              <a:spcAft>
                <a:spcPts val="600"/>
              </a:spcAft>
              <a:buClr>
                <a:srgbClr val="FFE600"/>
              </a:buClr>
              <a:buSzPct val="70000"/>
              <a:buFont typeface="Arial" panose="020B0604020202020204" pitchFamily="34" charset="0"/>
              <a:buChar char="►"/>
              <a:defRPr/>
            </a:pPr>
            <a:r>
              <a:rPr lang="en-IN" sz="1400" dirty="0">
                <a:solidFill>
                  <a:prstClr val="white"/>
                </a:solidFill>
                <a:latin typeface="EYInterstate Light"/>
                <a:cs typeface="Times New Roman" panose="02020603050405020304" pitchFamily="18" charset="0"/>
              </a:rPr>
              <a:t>Doubt that liabilities due within 1 year would be settled within due date</a:t>
            </a:r>
          </a:p>
        </p:txBody>
      </p:sp>
      <p:sp>
        <p:nvSpPr>
          <p:cNvPr id="8" name="Rectangle 7">
            <a:extLst>
              <a:ext uri="{FF2B5EF4-FFF2-40B4-BE49-F238E27FC236}">
                <a16:creationId xmlns:a16="http://schemas.microsoft.com/office/drawing/2014/main" id="{05E7C5D4-9B56-43D5-B02A-111D2D2AEB02}"/>
              </a:ext>
            </a:extLst>
          </p:cNvPr>
          <p:cNvSpPr/>
          <p:nvPr/>
        </p:nvSpPr>
        <p:spPr>
          <a:xfrm>
            <a:off x="6201102" y="1556458"/>
            <a:ext cx="5387331" cy="2051981"/>
          </a:xfrm>
          <a:prstGeom prst="rect">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30000"/>
              </a:lnSpc>
              <a:spcBef>
                <a:spcPts val="0"/>
              </a:spcBef>
              <a:spcAft>
                <a:spcPts val="400"/>
              </a:spcAft>
              <a:buClrTx/>
              <a:buSzTx/>
              <a:buFontTx/>
              <a:buNone/>
              <a:tabLst/>
              <a:defRPr/>
            </a:pPr>
            <a:r>
              <a:rPr kumimoji="0" lang="en-IN" sz="1400" b="1"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Mitigating factors</a:t>
            </a:r>
            <a:endParaRPr kumimoji="0" lang="en-IN" sz="1400" u="none" strike="noStrike" kern="1200" cap="none" spc="0" normalizeH="0" baseline="0" noProof="0" dirty="0">
              <a:ln>
                <a:noFill/>
              </a:ln>
              <a:solidFill>
                <a:srgbClr val="2E2E38"/>
              </a:solidFill>
              <a:effectLst/>
              <a:uLnTx/>
              <a:uFillTx/>
              <a:latin typeface="EYInterstate" panose="02000503020000020004" pitchFamily="2" charset="0"/>
              <a:ea typeface="+mn-ea"/>
              <a:cs typeface="+mn-cs"/>
            </a:endParaRPr>
          </a:p>
          <a:p>
            <a:pPr marL="285750" marR="0" lvl="0" indent="-285750" algn="l" defTabSz="914400" rtl="0" eaLnBrk="1" fontAlgn="auto" latinLnBrk="0" hangingPunct="1">
              <a:spcBef>
                <a:spcPts val="0"/>
              </a:spcBef>
              <a:spcAft>
                <a:spcPts val="400"/>
              </a:spcAft>
              <a:buClr>
                <a:schemeClr val="bg2">
                  <a:lumMod val="65000"/>
                  <a:lumOff val="35000"/>
                </a:schemeClr>
              </a:buClr>
              <a:buSzPct val="70000"/>
              <a:buFont typeface="Arial" panose="020B0604020202020204" pitchFamily="34" charset="0"/>
              <a:buChar char="►"/>
              <a:tabLst/>
              <a:defRPr/>
            </a:pPr>
            <a:r>
              <a:rPr lang="en-IN" sz="1400" dirty="0">
                <a:solidFill>
                  <a:srgbClr val="2E2E38"/>
                </a:solidFill>
              </a:rPr>
              <a:t>Unconditional Support letter from Parent (parent has strong financial position)</a:t>
            </a:r>
          </a:p>
          <a:p>
            <a:pPr marL="285750" marR="0" lvl="0" indent="-285750" algn="l" defTabSz="914400" rtl="0" eaLnBrk="1" fontAlgn="auto" latinLnBrk="0" hangingPunct="1">
              <a:spcBef>
                <a:spcPts val="0"/>
              </a:spcBef>
              <a:spcAft>
                <a:spcPts val="400"/>
              </a:spcAft>
              <a:buClr>
                <a:schemeClr val="bg2">
                  <a:lumMod val="65000"/>
                  <a:lumOff val="35000"/>
                </a:schemeClr>
              </a:buClr>
              <a:buSzPct val="70000"/>
              <a:buFont typeface="Arial" panose="020B0604020202020204" pitchFamily="34" charset="0"/>
              <a:buChar char="►"/>
              <a:tabLst/>
              <a:defRPr/>
            </a:pPr>
            <a:r>
              <a:rPr lang="en-IN" sz="1400" dirty="0">
                <a:solidFill>
                  <a:srgbClr val="2E2E38"/>
                </a:solidFill>
              </a:rPr>
              <a:t>New products with high margin introduced after YE</a:t>
            </a:r>
            <a:endParaRPr lang="en-IN" sz="1400" b="1" i="1" dirty="0">
              <a:solidFill>
                <a:srgbClr val="2E2E38"/>
              </a:solidFill>
            </a:endParaRPr>
          </a:p>
          <a:p>
            <a:pPr marL="285750" marR="0" lvl="0" indent="-285750" algn="l" defTabSz="914400" rtl="0" eaLnBrk="1" fontAlgn="auto" latinLnBrk="0" hangingPunct="1">
              <a:spcBef>
                <a:spcPts val="0"/>
              </a:spcBef>
              <a:spcAft>
                <a:spcPts val="400"/>
              </a:spcAft>
              <a:buClr>
                <a:schemeClr val="bg2">
                  <a:lumMod val="65000"/>
                  <a:lumOff val="35000"/>
                </a:schemeClr>
              </a:buClr>
              <a:buSzPct val="70000"/>
              <a:buFont typeface="Arial" panose="020B0604020202020204" pitchFamily="34" charset="0"/>
              <a:buChar char="►"/>
              <a:tabLst/>
              <a:defRPr/>
            </a:pPr>
            <a:r>
              <a:rPr lang="en-IN" sz="1400" dirty="0">
                <a:solidFill>
                  <a:srgbClr val="2E2E38"/>
                </a:solidFill>
              </a:rPr>
              <a:t>In-principal approval (not binding) from lenders for new financing facilities</a:t>
            </a:r>
          </a:p>
          <a:p>
            <a:pPr marL="285750" marR="0" lvl="0" indent="-285750" algn="l" defTabSz="914400" rtl="0" eaLnBrk="1" fontAlgn="auto" latinLnBrk="0" hangingPunct="1">
              <a:spcBef>
                <a:spcPts val="0"/>
              </a:spcBef>
              <a:spcAft>
                <a:spcPts val="400"/>
              </a:spcAft>
              <a:buClr>
                <a:schemeClr val="bg2">
                  <a:lumMod val="65000"/>
                  <a:lumOff val="35000"/>
                </a:schemeClr>
              </a:buClr>
              <a:buSzPct val="70000"/>
              <a:buFont typeface="Arial" panose="020B0604020202020204" pitchFamily="34" charset="0"/>
              <a:buChar char="►"/>
              <a:tabLst/>
              <a:defRPr/>
            </a:pPr>
            <a:r>
              <a:rPr lang="en-IN" sz="1400" dirty="0">
                <a:solidFill>
                  <a:srgbClr val="2E2E38"/>
                </a:solidFill>
              </a:rPr>
              <a:t>Close monitoring of recovery of trade receivables</a:t>
            </a:r>
          </a:p>
        </p:txBody>
      </p:sp>
      <p:sp>
        <p:nvSpPr>
          <p:cNvPr id="9" name="TextBox 8">
            <a:extLst>
              <a:ext uri="{FF2B5EF4-FFF2-40B4-BE49-F238E27FC236}">
                <a16:creationId xmlns:a16="http://schemas.microsoft.com/office/drawing/2014/main" id="{DE819500-B5FB-46EB-8D2B-E719192E0997}"/>
              </a:ext>
            </a:extLst>
          </p:cNvPr>
          <p:cNvSpPr txBox="1"/>
          <p:nvPr/>
        </p:nvSpPr>
        <p:spPr>
          <a:xfrm>
            <a:off x="617355" y="4335117"/>
            <a:ext cx="10963642" cy="905033"/>
          </a:xfrm>
          <a:prstGeom prst="rect">
            <a:avLst/>
          </a:prstGeom>
          <a:noFill/>
          <a:ln>
            <a:solidFill>
              <a:schemeClr val="bg1">
                <a:lumMod val="75000"/>
              </a:schemeClr>
            </a:solidFill>
          </a:ln>
        </p:spPr>
        <p:txBody>
          <a:bodyPr wrap="square" lIns="72000" tIns="108000" rIns="72000" bIns="72000" rtlCol="0">
            <a:spAutoFit/>
          </a:bodyPr>
          <a:lstStyle/>
          <a:p>
            <a:pPr marL="263525" marR="0" lvl="0" indent="-263525" algn="l" defTabSz="914400" rtl="0" eaLnBrk="1" fontAlgn="auto" latinLnBrk="0" hangingPunct="1">
              <a:spcBef>
                <a:spcPts val="0"/>
              </a:spcBef>
              <a:spcAft>
                <a:spcPts val="600"/>
              </a:spcAft>
              <a:buClr>
                <a:srgbClr val="FFE600"/>
              </a:buClr>
              <a:buSzPct val="70000"/>
              <a:buFont typeface="Arial" pitchFamily="34" charset="0"/>
              <a:buChar char="►"/>
              <a:tabLst/>
              <a:defRPr/>
            </a:pPr>
            <a:r>
              <a:rPr lang="en-IN" sz="1400" dirty="0">
                <a:solidFill>
                  <a:srgbClr val="2E2E38"/>
                </a:solidFill>
                <a:latin typeface="EYInterstate Light" panose="02000506000000020004" pitchFamily="2" charset="0"/>
              </a:rPr>
              <a:t>Auditor concluded that the holding company has the ability to discharge the financial liabilities of the company as and when they  fall due</a:t>
            </a:r>
          </a:p>
          <a:p>
            <a:pPr marL="263525" marR="0" lvl="0" indent="-263525" algn="l" defTabSz="914400" rtl="0" eaLnBrk="1" fontAlgn="auto" latinLnBrk="0" hangingPunct="1">
              <a:spcBef>
                <a:spcPts val="0"/>
              </a:spcBef>
              <a:spcAft>
                <a:spcPts val="600"/>
              </a:spcAft>
              <a:buClr>
                <a:srgbClr val="FFE600"/>
              </a:buClr>
              <a:buSzPct val="70000"/>
              <a:buFont typeface="Arial" pitchFamily="34" charset="0"/>
              <a:buChar char="►"/>
              <a:tabLst/>
              <a:defRPr/>
            </a:pPr>
            <a:r>
              <a:rPr lang="en-IN" sz="1400" dirty="0">
                <a:solidFill>
                  <a:srgbClr val="2E2E38"/>
                </a:solidFill>
                <a:latin typeface="EYInterstate Light" panose="02000506000000020004" pitchFamily="2" charset="0"/>
              </a:rPr>
              <a:t>Auditor to state this fact in CARO while also state the facts on the financial position of the company</a:t>
            </a:r>
            <a:endPar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endParaRPr>
          </a:p>
        </p:txBody>
      </p:sp>
      <p:sp>
        <p:nvSpPr>
          <p:cNvPr id="15" name="Rectangle: Single Corner Snipped 14">
            <a:extLst>
              <a:ext uri="{FF2B5EF4-FFF2-40B4-BE49-F238E27FC236}">
                <a16:creationId xmlns:a16="http://schemas.microsoft.com/office/drawing/2014/main" id="{DEC4F994-BB42-4E38-BDA2-C7B5D8577115}"/>
              </a:ext>
            </a:extLst>
          </p:cNvPr>
          <p:cNvSpPr/>
          <p:nvPr/>
        </p:nvSpPr>
        <p:spPr>
          <a:xfrm>
            <a:off x="617354" y="3980276"/>
            <a:ext cx="3384730" cy="354841"/>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Points for consideration</a:t>
            </a:r>
          </a:p>
        </p:txBody>
      </p:sp>
      <p:sp>
        <p:nvSpPr>
          <p:cNvPr id="16" name="TextBox 15">
            <a:extLst>
              <a:ext uri="{FF2B5EF4-FFF2-40B4-BE49-F238E27FC236}">
                <a16:creationId xmlns:a16="http://schemas.microsoft.com/office/drawing/2014/main" id="{B1590366-0C50-46BE-A765-A97409D291A8}"/>
              </a:ext>
            </a:extLst>
          </p:cNvPr>
          <p:cNvSpPr txBox="1"/>
          <p:nvPr/>
        </p:nvSpPr>
        <p:spPr>
          <a:xfrm>
            <a:off x="507992" y="1088883"/>
            <a:ext cx="10978514" cy="307777"/>
          </a:xfrm>
          <a:prstGeom prst="rect">
            <a:avLst/>
          </a:prstGeom>
          <a:noFill/>
        </p:spPr>
        <p:txBody>
          <a:bodyPr wrap="square">
            <a:spAutoFit/>
          </a:bodyPr>
          <a:lstStyle/>
          <a:p>
            <a:r>
              <a:rPr lang="en-IN" sz="1400" b="1" i="1" dirty="0">
                <a:solidFill>
                  <a:srgbClr val="2E2E38"/>
                </a:solidFill>
                <a:latin typeface="EYInterstate Light" panose="02000506000000020004" pitchFamily="2" charset="0"/>
              </a:rPr>
              <a:t>Auditor of Company A concluded that a material uncertainty related to going concern DONOT exist</a:t>
            </a:r>
            <a:endParaRPr lang="en-IN" sz="1400" b="1" i="1" dirty="0"/>
          </a:p>
        </p:txBody>
      </p:sp>
    </p:spTree>
    <p:extLst>
      <p:ext uri="{BB962C8B-B14F-4D97-AF65-F5344CB8AC3E}">
        <p14:creationId xmlns:p14="http://schemas.microsoft.com/office/powerpoint/2010/main" val="3952783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Material uncertainty in repayment of liabilities when they fall due</a:t>
            </a:r>
          </a:p>
        </p:txBody>
      </p:sp>
      <p:sp>
        <p:nvSpPr>
          <p:cNvPr id="8" name="Rectangle 7">
            <a:extLst>
              <a:ext uri="{FF2B5EF4-FFF2-40B4-BE49-F238E27FC236}">
                <a16:creationId xmlns:a16="http://schemas.microsoft.com/office/drawing/2014/main" id="{398BF1E5-25A5-4214-B606-9022E3C9CBB1}"/>
              </a:ext>
            </a:extLst>
          </p:cNvPr>
          <p:cNvSpPr/>
          <p:nvPr/>
        </p:nvSpPr>
        <p:spPr>
          <a:xfrm>
            <a:off x="825191" y="1706881"/>
            <a:ext cx="11065408" cy="4462145"/>
          </a:xfrm>
          <a:prstGeom prst="rect">
            <a:avLst/>
          </a:prstGeom>
          <a:noFill/>
          <a:ln w="9525">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63525" indent="-263525">
              <a:lnSpc>
                <a:spcPct val="130000"/>
              </a:lnSpc>
              <a:spcAft>
                <a:spcPts val="4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Consider subsequent period transactions between the date of balance sheet and the date of audit report; refer SA 560 - Subsequent Events</a:t>
            </a:r>
          </a:p>
          <a:p>
            <a:pPr marL="263525" indent="-263525">
              <a:lnSpc>
                <a:spcPct val="130000"/>
              </a:lnSpc>
              <a:spcAft>
                <a:spcPts val="4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Liabilities to be examined for payment should exist at the date of balance sheet which falls due within a period of one year from the balance sheet date</a:t>
            </a:r>
          </a:p>
          <a:p>
            <a:pPr marL="263525" indent="-263525">
              <a:lnSpc>
                <a:spcPct val="130000"/>
              </a:lnSpc>
              <a:spcAft>
                <a:spcPts val="4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“Liabilities falling due within one year” and “current liabilities” are different as </a:t>
            </a:r>
          </a:p>
          <a:p>
            <a:pPr marL="720725" lvl="1" indent="-263525">
              <a:lnSpc>
                <a:spcPct val="130000"/>
              </a:lnSpc>
              <a:spcAft>
                <a:spcPts val="4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classification of current/non-current is based on operating cycle which could be shorter/longer than 1 year</a:t>
            </a:r>
          </a:p>
          <a:p>
            <a:pPr marL="720725" lvl="1" indent="-263525">
              <a:lnSpc>
                <a:spcPct val="130000"/>
              </a:lnSpc>
              <a:spcAft>
                <a:spcPts val="4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Current liability as per Schedule III is where the company does not have unconditional right to defer the obligation</a:t>
            </a:r>
          </a:p>
          <a:p>
            <a:pPr marL="263525" indent="-263525">
              <a:lnSpc>
                <a:spcPct val="130000"/>
              </a:lnSpc>
              <a:spcAft>
                <a:spcPts val="400"/>
              </a:spcAft>
              <a:buClr>
                <a:srgbClr val="FFE600"/>
              </a:buClr>
              <a:buSzPct val="70000"/>
              <a:buFont typeface="Arial" pitchFamily="34" charset="0"/>
              <a:buChar char="►"/>
              <a:defRPr/>
            </a:pPr>
            <a:r>
              <a:rPr lang="en-IN" sz="1400" dirty="0">
                <a:solidFill>
                  <a:srgbClr val="2E2E38"/>
                </a:solidFill>
                <a:latin typeface="EYInterstate Light" panose="02000506000000020004" pitchFamily="2" charset="0"/>
              </a:rPr>
              <a:t>Classification of liabilities into current and non-current in the financial statements as per the requirements of Schedule III of the Act</a:t>
            </a:r>
          </a:p>
          <a:p>
            <a:pPr marL="263525" indent="-263525">
              <a:lnSpc>
                <a:spcPct val="130000"/>
              </a:lnSpc>
              <a:spcAft>
                <a:spcPts val="400"/>
              </a:spcAft>
              <a:buClr>
                <a:srgbClr val="FFE600"/>
              </a:buClr>
              <a:buSzPct val="70000"/>
              <a:buFont typeface="Arial" pitchFamily="34" charset="0"/>
              <a:buChar char="►"/>
              <a:defRPr/>
            </a:pP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Financial assets and financial liabilities may be identified as per Ind AS 32</a:t>
            </a:r>
          </a:p>
          <a:p>
            <a:pPr marL="263525" indent="-263525">
              <a:lnSpc>
                <a:spcPct val="130000"/>
              </a:lnSpc>
              <a:spcAft>
                <a:spcPts val="400"/>
              </a:spcAft>
              <a:buClr>
                <a:srgbClr val="FFE600"/>
              </a:buClr>
              <a:buSzPct val="70000"/>
              <a:buFont typeface="Arial" pitchFamily="34" charset="0"/>
              <a:buChar char="►"/>
              <a:defRPr/>
            </a:pPr>
            <a:r>
              <a:rPr lang="en-IN" sz="1400" dirty="0">
                <a:solidFill>
                  <a:schemeClr val="tx1"/>
                </a:solidFill>
                <a:latin typeface="EYInterstate Light" panose="02000506000000020004" pitchFamily="2" charset="0"/>
              </a:rPr>
              <a:t>Final comment of the auditor is “……the company is capable of meeting its liabilities” and hence it includes non current and non financial liabilities also which are falling due in next 12 months </a:t>
            </a:r>
          </a:p>
          <a:p>
            <a:pPr marL="263525" indent="-263525">
              <a:lnSpc>
                <a:spcPct val="130000"/>
              </a:lnSpc>
              <a:spcAft>
                <a:spcPts val="400"/>
              </a:spcAft>
              <a:buClr>
                <a:srgbClr val="FFE600"/>
              </a:buClr>
              <a:buSzPct val="70000"/>
              <a:buFont typeface="Arial" pitchFamily="34" charset="0"/>
              <a:buChar char="►"/>
              <a:defRPr/>
            </a:pPr>
            <a:endPar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endParaRPr>
          </a:p>
          <a:p>
            <a:pPr marL="263525" indent="-263525">
              <a:lnSpc>
                <a:spcPct val="130000"/>
              </a:lnSpc>
              <a:spcAft>
                <a:spcPts val="400"/>
              </a:spcAft>
              <a:buClr>
                <a:srgbClr val="FFE600"/>
              </a:buClr>
              <a:buSzPct val="70000"/>
              <a:buFont typeface="Arial" pitchFamily="34" charset="0"/>
              <a:buChar char="►"/>
              <a:defRPr/>
            </a:pPr>
            <a:endParaRPr lang="en-IN" sz="1400" dirty="0">
              <a:solidFill>
                <a:srgbClr val="2E2E38"/>
              </a:solidFill>
              <a:latin typeface="EYInterstate Light" panose="02000506000000020004" pitchFamily="2" charset="0"/>
            </a:endParaRPr>
          </a:p>
          <a:p>
            <a:pPr marL="263525" indent="-263525">
              <a:lnSpc>
                <a:spcPct val="130000"/>
              </a:lnSpc>
              <a:spcAft>
                <a:spcPts val="400"/>
              </a:spcAft>
              <a:buClr>
                <a:srgbClr val="FFE600"/>
              </a:buClr>
              <a:buSzPct val="70000"/>
              <a:buFont typeface="Arial" pitchFamily="34" charset="0"/>
              <a:buChar char="►"/>
              <a:defRPr/>
            </a:pPr>
            <a:endParaRPr lang="en-IN" sz="1400" dirty="0">
              <a:solidFill>
                <a:srgbClr val="2E2E38"/>
              </a:solidFill>
              <a:latin typeface="EYInterstate Light" panose="02000506000000020004" pitchFamily="2" charset="0"/>
            </a:endParaRPr>
          </a:p>
          <a:p>
            <a:pPr marL="212725" indent="-212725">
              <a:buClr>
                <a:srgbClr val="000000">
                  <a:lumMod val="50000"/>
                  <a:lumOff val="50000"/>
                </a:srgbClr>
              </a:buClr>
              <a:buSzPct val="70000"/>
              <a:buFont typeface="Arial" panose="020B0604020202020204" pitchFamily="34" charset="0"/>
              <a:buChar char="►"/>
              <a:defRPr/>
            </a:pPr>
            <a:endParaRPr lang="en-IN" sz="1400" dirty="0">
              <a:solidFill>
                <a:srgbClr val="2E2E38"/>
              </a:solidFill>
              <a:latin typeface="EYInterstate Light"/>
              <a:cs typeface="Times New Roman" panose="02020603050405020304" pitchFamily="18" charset="0"/>
            </a:endParaRPr>
          </a:p>
        </p:txBody>
      </p:sp>
      <p:sp>
        <p:nvSpPr>
          <p:cNvPr id="18" name="TextBox 17">
            <a:extLst>
              <a:ext uri="{FF2B5EF4-FFF2-40B4-BE49-F238E27FC236}">
                <a16:creationId xmlns:a16="http://schemas.microsoft.com/office/drawing/2014/main" id="{1B9507D7-B8D4-4933-8490-18D584CAA789}"/>
              </a:ext>
            </a:extLst>
          </p:cNvPr>
          <p:cNvSpPr txBox="1"/>
          <p:nvPr/>
        </p:nvSpPr>
        <p:spPr>
          <a:xfrm>
            <a:off x="609917" y="1095606"/>
            <a:ext cx="11065409" cy="397914"/>
          </a:xfrm>
          <a:prstGeom prst="rect">
            <a:avLst/>
          </a:prstGeom>
          <a:solidFill>
            <a:srgbClr val="FFE600"/>
          </a:solidFill>
        </p:spPr>
        <p:txBody>
          <a:bodyPr wrap="square" lIns="0" tIns="36576" rIns="0" bIns="0" rtlCol="0" anchor="ctr">
            <a:noAutofit/>
          </a:bodyPr>
          <a:lstStyle/>
          <a:p>
            <a:pPr>
              <a:spcAft>
                <a:spcPts val="600"/>
              </a:spcAft>
              <a:buClr>
                <a:srgbClr val="27ACAA"/>
              </a:buClr>
              <a:buSzPct val="70000"/>
              <a:defRPr/>
            </a:pPr>
            <a:r>
              <a:rPr lang="en-IN" sz="1400" dirty="0">
                <a:solidFill>
                  <a:srgbClr val="2E2E38"/>
                </a:solidFill>
                <a:latin typeface="EYInterstate" panose="02000503020000020004" pitchFamily="2" charset="0"/>
                <a:cs typeface="Times New Roman" panose="02020603050405020304" pitchFamily="18" charset="0"/>
              </a:rPr>
              <a:t>   Other issues</a:t>
            </a:r>
          </a:p>
        </p:txBody>
      </p:sp>
    </p:spTree>
    <p:extLst>
      <p:ext uri="{BB962C8B-B14F-4D97-AF65-F5344CB8AC3E}">
        <p14:creationId xmlns:p14="http://schemas.microsoft.com/office/powerpoint/2010/main" val="29915899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C14E7188-E951-46DB-9767-69EB143BAC77}"/>
              </a:ext>
            </a:extLst>
          </p:cNvPr>
          <p:cNvSpPr>
            <a:spLocks noGrp="1"/>
          </p:cNvSpPr>
          <p:nvPr>
            <p:ph type="title"/>
          </p:nvPr>
        </p:nvSpPr>
        <p:spPr>
          <a:xfrm>
            <a:off x="609918" y="294200"/>
            <a:ext cx="10978515" cy="590880"/>
          </a:xfrm>
        </p:spPr>
        <p:txBody>
          <a:bodyPr/>
          <a:lstStyle/>
          <a:p>
            <a:r>
              <a:rPr lang="en-IN" dirty="0"/>
              <a:t>Clause (XVII) : Cash Losses</a:t>
            </a:r>
          </a:p>
        </p:txBody>
      </p:sp>
      <p:sp>
        <p:nvSpPr>
          <p:cNvPr id="8" name="TextBox 7">
            <a:extLst>
              <a:ext uri="{FF2B5EF4-FFF2-40B4-BE49-F238E27FC236}">
                <a16:creationId xmlns:a16="http://schemas.microsoft.com/office/drawing/2014/main" id="{D112718F-639B-41A3-8AB8-3319EA4B5451}"/>
              </a:ext>
            </a:extLst>
          </p:cNvPr>
          <p:cNvSpPr txBox="1"/>
          <p:nvPr/>
        </p:nvSpPr>
        <p:spPr>
          <a:xfrm>
            <a:off x="609918" y="1410493"/>
            <a:ext cx="11254980" cy="4519164"/>
          </a:xfrm>
          <a:prstGeom prst="rect">
            <a:avLst/>
          </a:prstGeom>
          <a:noFill/>
          <a:ln>
            <a:solidFill>
              <a:schemeClr val="bg1">
                <a:lumMod val="75000"/>
              </a:schemeClr>
            </a:solidFill>
          </a:ln>
        </p:spPr>
        <p:txBody>
          <a:bodyPr wrap="square" lIns="72000" tIns="108000" rIns="72000" bIns="72000" rtlCol="0">
            <a:spAutoFit/>
          </a:bodyPr>
          <a:lstStyle/>
          <a:p>
            <a:pPr marL="285750" marR="0" lvl="0" indent="-285750" algn="l" defTabSz="914400" rtl="0" eaLnBrk="1" fontAlgn="auto" latinLnBrk="0" hangingPunct="1">
              <a:lnSpc>
                <a:spcPct val="130000"/>
              </a:lnSpc>
              <a:spcBef>
                <a:spcPts val="0"/>
              </a:spcBef>
              <a:spcAft>
                <a:spcPts val="400"/>
              </a:spcAft>
              <a:buClr>
                <a:srgbClr val="FFE600"/>
              </a:buClr>
              <a:buSzPct val="100000"/>
              <a:buFont typeface="Wingdings" panose="05000000000000000000" pitchFamily="2" charset="2"/>
              <a:buChar char="Ø"/>
              <a:tabLst/>
              <a:defRPr/>
            </a:pPr>
            <a:r>
              <a:rPr lang="en-IN" sz="1400" dirty="0">
                <a:solidFill>
                  <a:srgbClr val="2E2E38"/>
                </a:solidFill>
                <a:latin typeface="EYInterstate Light" panose="02000506000000020004" pitchFamily="2" charset="0"/>
              </a:rPr>
              <a:t>CARO 2003 contained reporting for the amount of cash losses incurred by the Company in the current year and in the immediately preceding year.</a:t>
            </a:r>
          </a:p>
          <a:p>
            <a:pPr marL="285750" marR="0" lvl="0" indent="-285750" algn="l" defTabSz="914400" rtl="0" eaLnBrk="1" fontAlgn="auto" latinLnBrk="0" hangingPunct="1">
              <a:lnSpc>
                <a:spcPct val="130000"/>
              </a:lnSpc>
              <a:spcBef>
                <a:spcPts val="0"/>
              </a:spcBef>
              <a:spcAft>
                <a:spcPts val="400"/>
              </a:spcAft>
              <a:buClr>
                <a:srgbClr val="FFE600"/>
              </a:buClr>
              <a:buSzPct val="100000"/>
              <a:buFont typeface="Wingdings" panose="05000000000000000000" pitchFamily="2" charset="2"/>
              <a:buChar char="Ø"/>
              <a:tabLst/>
              <a:defRPr/>
            </a:pPr>
            <a:r>
              <a:rPr lang="en-IN" sz="1400" dirty="0">
                <a:solidFill>
                  <a:srgbClr val="2E2E38"/>
                </a:solidFill>
                <a:latin typeface="EYInterstate Light" panose="02000506000000020004" pitchFamily="2" charset="0"/>
              </a:rPr>
              <a:t>No such provision was there in CARO 2016. The same has been reintroduced.</a:t>
            </a:r>
          </a:p>
          <a:p>
            <a:pPr marL="285750" marR="0" lvl="0" indent="-285750" algn="l" defTabSz="914400" rtl="0" eaLnBrk="1" fontAlgn="auto" latinLnBrk="0" hangingPunct="1">
              <a:lnSpc>
                <a:spcPct val="130000"/>
              </a:lnSpc>
              <a:spcBef>
                <a:spcPts val="0"/>
              </a:spcBef>
              <a:spcAft>
                <a:spcPts val="400"/>
              </a:spcAft>
              <a:buClr>
                <a:srgbClr val="FFE600"/>
              </a:buClr>
              <a:buSzPct val="100000"/>
              <a:buFont typeface="Wingdings" panose="05000000000000000000" pitchFamily="2" charset="2"/>
              <a:buChar char="Ø"/>
              <a:tabLst/>
              <a:defRPr/>
            </a:pPr>
            <a:r>
              <a:rPr lang="en-IN" sz="1400" dirty="0">
                <a:solidFill>
                  <a:srgbClr val="2E2E38"/>
                </a:solidFill>
                <a:latin typeface="EYInterstate Light" panose="02000506000000020004" pitchFamily="2" charset="0"/>
              </a:rPr>
              <a:t>Term “cash loss” is not defined.</a:t>
            </a:r>
          </a:p>
          <a:p>
            <a:pPr marL="285750" marR="0" lvl="0" indent="-285750" algn="l" defTabSz="914400" rtl="0" eaLnBrk="1" fontAlgn="auto" latinLnBrk="0" hangingPunct="1">
              <a:lnSpc>
                <a:spcPct val="130000"/>
              </a:lnSpc>
              <a:spcBef>
                <a:spcPts val="0"/>
              </a:spcBef>
              <a:spcAft>
                <a:spcPts val="400"/>
              </a:spcAft>
              <a:buClr>
                <a:srgbClr val="FFE600"/>
              </a:buClr>
              <a:buSzPct val="100000"/>
              <a:buFont typeface="Wingdings" panose="05000000000000000000" pitchFamily="2" charset="2"/>
              <a:buChar char="Ø"/>
              <a:tabLst/>
              <a:defRPr/>
            </a:pPr>
            <a:r>
              <a:rPr lang="en-IN" sz="1400" dirty="0">
                <a:solidFill>
                  <a:srgbClr val="2E2E38"/>
                </a:solidFill>
                <a:latin typeface="EYInterstate Light" panose="02000506000000020004" pitchFamily="2" charset="0"/>
              </a:rPr>
              <a:t>Following non-cash items to be adjusted for arriving at cash </a:t>
            </a:r>
            <a:r>
              <a:rPr lang="en-IN" sz="1400" dirty="0" err="1">
                <a:solidFill>
                  <a:srgbClr val="2E2E38"/>
                </a:solidFill>
                <a:latin typeface="EYInterstate Light" panose="02000506000000020004" pitchFamily="2" charset="0"/>
              </a:rPr>
              <a:t>losess</a:t>
            </a:r>
            <a:r>
              <a:rPr lang="en-IN" sz="1400" dirty="0">
                <a:solidFill>
                  <a:srgbClr val="2E2E38"/>
                </a:solidFill>
                <a:latin typeface="EYInterstate Light" panose="02000506000000020004" pitchFamily="2" charset="0"/>
              </a:rPr>
              <a:t>. The starting point would be profit/loss as per P&amp;L (without OCI)</a:t>
            </a:r>
          </a:p>
          <a:p>
            <a:pPr marL="742950" lvl="1" indent="-285750">
              <a:spcAft>
                <a:spcPts val="400"/>
              </a:spcAft>
              <a:buClr>
                <a:srgbClr val="FFE600"/>
              </a:buClr>
              <a:buSzPct val="100000"/>
              <a:buFont typeface="Wingdings" panose="05000000000000000000" pitchFamily="2" charset="2"/>
              <a:buChar char="Ø"/>
              <a:defRPr/>
            </a:pPr>
            <a:r>
              <a:rPr lang="en-IN" sz="1400" dirty="0">
                <a:solidFill>
                  <a:srgbClr val="2E2E38"/>
                </a:solidFill>
                <a:latin typeface="EYInterstate Light" panose="02000506000000020004" pitchFamily="2" charset="0"/>
              </a:rPr>
              <a:t>Depreciation, Amortization</a:t>
            </a:r>
          </a:p>
          <a:p>
            <a:pPr marL="742950" lvl="1" indent="-285750">
              <a:spcAft>
                <a:spcPts val="400"/>
              </a:spcAft>
              <a:buClr>
                <a:srgbClr val="FFE600"/>
              </a:buClr>
              <a:buSzPct val="100000"/>
              <a:buFont typeface="Wingdings" panose="05000000000000000000" pitchFamily="2" charset="2"/>
              <a:buChar char="Ø"/>
              <a:defRPr/>
            </a:pPr>
            <a:r>
              <a:rPr lang="en-IN" sz="1400" dirty="0">
                <a:solidFill>
                  <a:srgbClr val="2E2E38"/>
                </a:solidFill>
                <a:latin typeface="EYInterstate Light" panose="02000506000000020004" pitchFamily="2" charset="0"/>
              </a:rPr>
              <a:t>impairment losses/ reversals </a:t>
            </a:r>
          </a:p>
          <a:p>
            <a:pPr marL="742950" lvl="1" indent="-285750">
              <a:spcAft>
                <a:spcPts val="400"/>
              </a:spcAft>
              <a:buClr>
                <a:srgbClr val="FFE600"/>
              </a:buClr>
              <a:buSzPct val="100000"/>
              <a:buFont typeface="Wingdings" panose="05000000000000000000" pitchFamily="2" charset="2"/>
              <a:buChar char="Ø"/>
              <a:defRPr/>
            </a:pPr>
            <a:r>
              <a:rPr lang="en-IN" sz="1400" dirty="0">
                <a:solidFill>
                  <a:srgbClr val="2E2E38"/>
                </a:solidFill>
                <a:latin typeface="EYInterstate Light" panose="02000506000000020004" pitchFamily="2" charset="0"/>
              </a:rPr>
              <a:t>fair value changes</a:t>
            </a:r>
          </a:p>
          <a:p>
            <a:pPr marL="742950" lvl="1" indent="-285750">
              <a:spcAft>
                <a:spcPts val="400"/>
              </a:spcAft>
              <a:buClr>
                <a:srgbClr val="FFE600"/>
              </a:buClr>
              <a:buSzPct val="100000"/>
              <a:buFont typeface="Wingdings" panose="05000000000000000000" pitchFamily="2" charset="2"/>
              <a:buChar char="Ø"/>
              <a:defRPr/>
            </a:pPr>
            <a:r>
              <a:rPr lang="en-IN" sz="1400" dirty="0">
                <a:solidFill>
                  <a:srgbClr val="2E2E38"/>
                </a:solidFill>
                <a:latin typeface="EYInterstate Light" panose="02000506000000020004" pitchFamily="2" charset="0"/>
              </a:rPr>
              <a:t>revaluations </a:t>
            </a:r>
          </a:p>
          <a:p>
            <a:pPr marL="742950" lvl="1" indent="-285750">
              <a:spcAft>
                <a:spcPts val="400"/>
              </a:spcAft>
              <a:buClr>
                <a:srgbClr val="FFE600"/>
              </a:buClr>
              <a:buSzPct val="100000"/>
              <a:buFont typeface="Wingdings" panose="05000000000000000000" pitchFamily="2" charset="2"/>
              <a:buChar char="Ø"/>
              <a:defRPr/>
            </a:pPr>
            <a:r>
              <a:rPr lang="en-IN" sz="1400" dirty="0">
                <a:solidFill>
                  <a:srgbClr val="2E2E38"/>
                </a:solidFill>
                <a:latin typeface="EYInterstate Light" panose="02000506000000020004" pitchFamily="2" charset="0"/>
              </a:rPr>
              <a:t>Unrealised exchange fluctuation </a:t>
            </a:r>
          </a:p>
          <a:p>
            <a:pPr marL="742950" lvl="1" indent="-285750">
              <a:spcAft>
                <a:spcPts val="400"/>
              </a:spcAft>
              <a:buClr>
                <a:srgbClr val="FFE600"/>
              </a:buClr>
              <a:buSzPct val="100000"/>
              <a:buFont typeface="Wingdings" panose="05000000000000000000" pitchFamily="2" charset="2"/>
              <a:buChar char="Ø"/>
              <a:defRPr/>
            </a:pPr>
            <a:r>
              <a:rPr lang="en-IN" sz="1400" dirty="0">
                <a:solidFill>
                  <a:srgbClr val="2E2E38"/>
                </a:solidFill>
                <a:latin typeface="EYInterstate Light" panose="02000506000000020004" pitchFamily="2" charset="0"/>
              </a:rPr>
              <a:t>deferred tax </a:t>
            </a:r>
          </a:p>
          <a:p>
            <a:pPr marL="285750" indent="-285750">
              <a:spcAft>
                <a:spcPts val="400"/>
              </a:spcAft>
              <a:buClr>
                <a:srgbClr val="FFE600"/>
              </a:buClr>
              <a:buSzPct val="100000"/>
              <a:buFont typeface="Wingdings" panose="05000000000000000000" pitchFamily="2" charset="2"/>
              <a:buChar char="Ø"/>
              <a:defRPr/>
            </a:pPr>
            <a:r>
              <a:rPr lang="en-IN" sz="1400" dirty="0">
                <a:solidFill>
                  <a:srgbClr val="2E2E38"/>
                </a:solidFill>
                <a:latin typeface="EYInterstate Light" panose="02000506000000020004" pitchFamily="2" charset="0"/>
              </a:rPr>
              <a:t>Cash profit/loss realised and recognised in OCI should be considered. Subsequent reclassification to P&amp;L should not be considered</a:t>
            </a:r>
          </a:p>
          <a:p>
            <a:pPr marL="285750" indent="-285750">
              <a:lnSpc>
                <a:spcPct val="130000"/>
              </a:lnSpc>
              <a:spcAft>
                <a:spcPts val="400"/>
              </a:spcAft>
              <a:buClr>
                <a:srgbClr val="FFE600"/>
              </a:buClr>
              <a:buSzPct val="100000"/>
              <a:buFont typeface="Wingdings" panose="05000000000000000000" pitchFamily="2" charset="2"/>
              <a:buChar char="Ø"/>
              <a:defRPr/>
            </a:pPr>
            <a:r>
              <a:rPr lang="en-IN" sz="1400" dirty="0">
                <a:solidFill>
                  <a:srgbClr val="2E2E38"/>
                </a:solidFill>
                <a:latin typeface="EYInterstate Light" panose="02000506000000020004" pitchFamily="2" charset="0"/>
              </a:rPr>
              <a:t>In case of restatement, net profit/loss after such restatement should be considered </a:t>
            </a:r>
          </a:p>
          <a:p>
            <a:pPr marL="285750" indent="-285750">
              <a:lnSpc>
                <a:spcPct val="130000"/>
              </a:lnSpc>
              <a:spcAft>
                <a:spcPts val="400"/>
              </a:spcAft>
              <a:buClr>
                <a:srgbClr val="FFE600"/>
              </a:buClr>
              <a:buSzPct val="100000"/>
              <a:buFont typeface="Wingdings" panose="05000000000000000000" pitchFamily="2" charset="2"/>
              <a:buChar char="Ø"/>
              <a:defRPr/>
            </a:pPr>
            <a:r>
              <a:rPr lang="en-IN" sz="1400" dirty="0">
                <a:solidFill>
                  <a:srgbClr val="2E2E38"/>
                </a:solidFill>
                <a:latin typeface="EYInterstate Light" panose="02000506000000020004" pitchFamily="2" charset="0"/>
              </a:rPr>
              <a:t>In case of any qualifications, figures of cash losses for current year and previous year should also be adjusted for impact of qualification to the extent these are quantified</a:t>
            </a:r>
          </a:p>
        </p:txBody>
      </p:sp>
      <p:sp>
        <p:nvSpPr>
          <p:cNvPr id="9" name="Rectangle: Single Corner Snipped 8">
            <a:extLst>
              <a:ext uri="{FF2B5EF4-FFF2-40B4-BE49-F238E27FC236}">
                <a16:creationId xmlns:a16="http://schemas.microsoft.com/office/drawing/2014/main" id="{C6506102-21C3-47C7-94AC-F951D52611BA}"/>
              </a:ext>
            </a:extLst>
          </p:cNvPr>
          <p:cNvSpPr/>
          <p:nvPr/>
        </p:nvSpPr>
        <p:spPr>
          <a:xfrm>
            <a:off x="609918" y="1113053"/>
            <a:ext cx="3644263" cy="354840"/>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Reporting on cash losses</a:t>
            </a:r>
          </a:p>
        </p:txBody>
      </p:sp>
    </p:spTree>
    <p:extLst>
      <p:ext uri="{BB962C8B-B14F-4D97-AF65-F5344CB8AC3E}">
        <p14:creationId xmlns:p14="http://schemas.microsoft.com/office/powerpoint/2010/main" val="4092350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Contents of legal and regulatory section of the audit report</a:t>
            </a:r>
          </a:p>
        </p:txBody>
      </p:sp>
      <p:sp>
        <p:nvSpPr>
          <p:cNvPr id="2" name="TextBox 1">
            <a:extLst>
              <a:ext uri="{FF2B5EF4-FFF2-40B4-BE49-F238E27FC236}">
                <a16:creationId xmlns:a16="http://schemas.microsoft.com/office/drawing/2014/main" id="{D2F65329-C647-4CBE-B60E-38ADB83FACA6}"/>
              </a:ext>
            </a:extLst>
          </p:cNvPr>
          <p:cNvSpPr txBox="1"/>
          <p:nvPr/>
        </p:nvSpPr>
        <p:spPr>
          <a:xfrm>
            <a:off x="731520" y="1067960"/>
            <a:ext cx="10978515" cy="4945969"/>
          </a:xfrm>
          <a:prstGeom prst="rect">
            <a:avLst/>
          </a:prstGeom>
          <a:noFill/>
        </p:spPr>
        <p:txBody>
          <a:bodyPr wrap="square" lIns="0" tIns="36576" rIns="0" bIns="0" rtlCol="0">
            <a:spAutoFit/>
          </a:bodyPr>
          <a:lstStyle/>
          <a:p>
            <a:pPr>
              <a:spcAft>
                <a:spcPts val="600"/>
              </a:spcAft>
              <a:buClr>
                <a:srgbClr val="2E2E38"/>
              </a:buClr>
              <a:buSzPct val="100000"/>
            </a:pPr>
            <a:r>
              <a:rPr lang="en-IN" sz="1300" b="1" dirty="0">
                <a:solidFill>
                  <a:srgbClr val="2E2E38"/>
                </a:solidFill>
              </a:rPr>
              <a:t>As required by section 143 (3) of the Act, we report on following…..</a:t>
            </a:r>
          </a:p>
          <a:p>
            <a:pPr marL="356616" indent="-356616">
              <a:spcAft>
                <a:spcPts val="600"/>
              </a:spcAft>
              <a:buClr>
                <a:srgbClr val="2E2E38"/>
              </a:buClr>
              <a:buSzPct val="100000"/>
              <a:buFont typeface="+mj-lt"/>
              <a:buAutoNum type="alphaLcPeriod"/>
            </a:pPr>
            <a:r>
              <a:rPr lang="en-IN" sz="1300" dirty="0">
                <a:solidFill>
                  <a:srgbClr val="2E2E38"/>
                </a:solidFill>
              </a:rPr>
              <a:t>Sought and obtained all information and explanations which were necessary for the audit</a:t>
            </a:r>
          </a:p>
          <a:p>
            <a:pPr marL="356616" indent="-356616">
              <a:spcAft>
                <a:spcPts val="600"/>
              </a:spcAft>
              <a:buClr>
                <a:srgbClr val="2E2E38"/>
              </a:buClr>
              <a:buSzPct val="100000"/>
              <a:buFont typeface="+mj-lt"/>
              <a:buAutoNum type="alphaLcPeriod"/>
            </a:pPr>
            <a:r>
              <a:rPr lang="en-IN" sz="1300" dirty="0">
                <a:solidFill>
                  <a:srgbClr val="2E2E38"/>
                </a:solidFill>
              </a:rPr>
              <a:t>Proper books of account as required by law have been kept</a:t>
            </a:r>
          </a:p>
          <a:p>
            <a:pPr marL="356616" indent="-356616">
              <a:spcAft>
                <a:spcPts val="600"/>
              </a:spcAft>
              <a:buClr>
                <a:srgbClr val="2E2E38"/>
              </a:buClr>
              <a:buSzPct val="100000"/>
              <a:buFont typeface="+mj-lt"/>
              <a:buAutoNum type="alphaLcPeriod"/>
            </a:pPr>
            <a:r>
              <a:rPr lang="en-IN" sz="1300" dirty="0">
                <a:solidFill>
                  <a:srgbClr val="2E2E38"/>
                </a:solidFill>
              </a:rPr>
              <a:t>Dealing with report on the accounts of branch office audited by other auditor  (if applicable)</a:t>
            </a:r>
          </a:p>
          <a:p>
            <a:pPr marL="356616" indent="-356616">
              <a:spcAft>
                <a:spcPts val="600"/>
              </a:spcAft>
              <a:buClr>
                <a:srgbClr val="2E2E38"/>
              </a:buClr>
              <a:buSzPct val="100000"/>
              <a:buFont typeface="+mj-lt"/>
              <a:buAutoNum type="alphaLcPeriod"/>
            </a:pPr>
            <a:r>
              <a:rPr lang="en-IN" sz="1300" dirty="0">
                <a:solidFill>
                  <a:srgbClr val="2E2E38"/>
                </a:solidFill>
              </a:rPr>
              <a:t>Balance sheet and profit and loss are in agreement with the books of account and returns</a:t>
            </a:r>
          </a:p>
          <a:p>
            <a:pPr marL="356616" indent="-356616">
              <a:spcAft>
                <a:spcPts val="600"/>
              </a:spcAft>
              <a:buClr>
                <a:srgbClr val="2E2E38"/>
              </a:buClr>
              <a:buSzPct val="100000"/>
              <a:buFont typeface="+mj-lt"/>
              <a:buAutoNum type="alphaLcPeriod"/>
            </a:pPr>
            <a:r>
              <a:rPr lang="en-IN" sz="1300" dirty="0">
                <a:solidFill>
                  <a:srgbClr val="2E2E38"/>
                </a:solidFill>
              </a:rPr>
              <a:t>Financial statements comply with the accounting standards</a:t>
            </a:r>
          </a:p>
          <a:p>
            <a:pPr marL="356616" indent="-356616">
              <a:spcAft>
                <a:spcPts val="600"/>
              </a:spcAft>
              <a:buClr>
                <a:srgbClr val="2E2E38"/>
              </a:buClr>
              <a:buSzPct val="100000"/>
              <a:buFont typeface="+mj-lt"/>
              <a:buAutoNum type="alphaLcPeriod"/>
            </a:pPr>
            <a:r>
              <a:rPr lang="en-IN" sz="1300" dirty="0">
                <a:solidFill>
                  <a:schemeClr val="bg2"/>
                </a:solidFill>
              </a:rPr>
              <a:t>Observations/ comments of the auditors which may have adverse effect on functioning of company (if applicable)</a:t>
            </a:r>
          </a:p>
          <a:p>
            <a:pPr marL="356616" indent="-356616">
              <a:spcAft>
                <a:spcPts val="600"/>
              </a:spcAft>
              <a:buClr>
                <a:srgbClr val="2E2E38"/>
              </a:buClr>
              <a:buSzPct val="100000"/>
              <a:buFont typeface="+mj-lt"/>
              <a:buAutoNum type="alphaLcPeriod"/>
            </a:pPr>
            <a:r>
              <a:rPr lang="en-IN" sz="1300" dirty="0">
                <a:solidFill>
                  <a:srgbClr val="2E2E38"/>
                </a:solidFill>
              </a:rPr>
              <a:t>Directors disqualification</a:t>
            </a:r>
          </a:p>
          <a:p>
            <a:pPr marL="356616" indent="-356616">
              <a:spcAft>
                <a:spcPts val="600"/>
              </a:spcAft>
              <a:buClr>
                <a:srgbClr val="2E2E38"/>
              </a:buClr>
              <a:buSzPct val="100000"/>
              <a:buFont typeface="+mj-lt"/>
              <a:buAutoNum type="alphaLcPeriod"/>
            </a:pPr>
            <a:r>
              <a:rPr lang="en-IN" sz="1300" dirty="0">
                <a:solidFill>
                  <a:srgbClr val="2E2E38"/>
                </a:solidFill>
              </a:rPr>
              <a:t>Qualification, reservation or adverse remark relating to maintenance of accounts and other connected matters  (If applicable)</a:t>
            </a:r>
          </a:p>
          <a:p>
            <a:pPr marL="356616" indent="-356616">
              <a:spcAft>
                <a:spcPts val="600"/>
              </a:spcAft>
              <a:buClr>
                <a:srgbClr val="2E2E38"/>
              </a:buClr>
              <a:buSzPct val="100000"/>
              <a:buFont typeface="+mj-lt"/>
              <a:buAutoNum type="alphaLcPeriod"/>
            </a:pPr>
            <a:r>
              <a:rPr lang="en-IN" sz="1300" dirty="0">
                <a:solidFill>
                  <a:srgbClr val="2E2E38"/>
                </a:solidFill>
              </a:rPr>
              <a:t>Reporting on IFC  (if applicable)</a:t>
            </a:r>
          </a:p>
          <a:p>
            <a:pPr marL="356616" indent="-356616">
              <a:spcAft>
                <a:spcPts val="600"/>
              </a:spcAft>
              <a:buClr>
                <a:srgbClr val="2E2E38"/>
              </a:buClr>
              <a:buSzPct val="100000"/>
              <a:buFont typeface="+mj-lt"/>
              <a:buAutoNum type="alphaLcPeriod"/>
            </a:pPr>
            <a:r>
              <a:rPr lang="en-IN" sz="1300" dirty="0">
                <a:solidFill>
                  <a:srgbClr val="2E2E38"/>
                </a:solidFill>
              </a:rPr>
              <a:t>Reporting on managerial remuneration (pursuant to Section 197)</a:t>
            </a:r>
          </a:p>
          <a:p>
            <a:pPr marL="356616" indent="-356616">
              <a:spcAft>
                <a:spcPts val="600"/>
              </a:spcAft>
              <a:buClr>
                <a:srgbClr val="2E2E38"/>
              </a:buClr>
              <a:buSzPct val="100000"/>
              <a:buFont typeface="+mj-lt"/>
              <a:buAutoNum type="alphaLcPeriod"/>
            </a:pPr>
            <a:r>
              <a:rPr lang="en-IN" sz="1300" dirty="0">
                <a:solidFill>
                  <a:srgbClr val="2E2E38"/>
                </a:solidFill>
              </a:rPr>
              <a:t>Rule 11 - </a:t>
            </a:r>
            <a:r>
              <a:rPr lang="en-IN" sz="1300" b="1" i="0" dirty="0">
                <a:solidFill>
                  <a:srgbClr val="000000"/>
                </a:solidFill>
                <a:effectLst/>
              </a:rPr>
              <a:t>Other Matters to be Included in Auditors Report</a:t>
            </a:r>
            <a:endParaRPr lang="en-IN" sz="1300" dirty="0">
              <a:solidFill>
                <a:srgbClr val="2E2E38"/>
              </a:solidFill>
            </a:endParaRPr>
          </a:p>
          <a:p>
            <a:pPr marL="813816" lvl="1" indent="-356616">
              <a:spcAft>
                <a:spcPts val="600"/>
              </a:spcAft>
              <a:buClr>
                <a:srgbClr val="2E2E38"/>
              </a:buClr>
              <a:buSzPct val="100000"/>
              <a:buFont typeface="+mj-lt"/>
              <a:buAutoNum type="alphaLcPeriod"/>
            </a:pPr>
            <a:r>
              <a:rPr lang="en-IN" sz="1300" dirty="0">
                <a:solidFill>
                  <a:srgbClr val="2E2E38"/>
                </a:solidFill>
              </a:rPr>
              <a:t>Impact of pending litigations on financial position</a:t>
            </a:r>
          </a:p>
          <a:p>
            <a:pPr marL="813816" lvl="1" indent="-356616">
              <a:spcAft>
                <a:spcPts val="600"/>
              </a:spcAft>
              <a:buClr>
                <a:srgbClr val="2E2E38"/>
              </a:buClr>
              <a:buSzPct val="100000"/>
              <a:buFont typeface="+mj-lt"/>
              <a:buAutoNum type="alphaLcPeriod"/>
            </a:pPr>
            <a:r>
              <a:rPr lang="en-IN" sz="1300" dirty="0">
                <a:solidFill>
                  <a:srgbClr val="2E2E38"/>
                </a:solidFill>
              </a:rPr>
              <a:t>Required  provision for material foreseeable losses on long term contracts including derivative contracts</a:t>
            </a:r>
          </a:p>
          <a:p>
            <a:pPr marL="813816" lvl="1" indent="-356616">
              <a:spcAft>
                <a:spcPts val="600"/>
              </a:spcAft>
              <a:buClr>
                <a:srgbClr val="2E2E38"/>
              </a:buClr>
              <a:buSzPct val="100000"/>
              <a:buFont typeface="+mj-lt"/>
              <a:buAutoNum type="alphaLcPeriod"/>
            </a:pPr>
            <a:r>
              <a:rPr lang="en-IN" sz="1300" dirty="0">
                <a:solidFill>
                  <a:srgbClr val="2E2E38"/>
                </a:solidFill>
              </a:rPr>
              <a:t>Delay in transferring amounts to IEPF</a:t>
            </a:r>
          </a:p>
          <a:p>
            <a:pPr marL="813816" lvl="1" indent="-356616">
              <a:spcAft>
                <a:spcPts val="600"/>
              </a:spcAft>
              <a:buClr>
                <a:srgbClr val="2E2E38"/>
              </a:buClr>
              <a:buSzPct val="100000"/>
              <a:buFont typeface="+mj-lt"/>
              <a:buAutoNum type="alphaLcPeriod"/>
            </a:pPr>
            <a:r>
              <a:rPr lang="en-IN" sz="1300" b="1" dirty="0">
                <a:solidFill>
                  <a:schemeClr val="accent3">
                    <a:lumMod val="50000"/>
                  </a:schemeClr>
                </a:solidFill>
              </a:rPr>
              <a:t>Reporting on transactions to benefit the ultimate beneficiary</a:t>
            </a:r>
          </a:p>
          <a:p>
            <a:pPr marL="813816" lvl="1" indent="-356616">
              <a:spcAft>
                <a:spcPts val="600"/>
              </a:spcAft>
              <a:buClr>
                <a:srgbClr val="2E2E38"/>
              </a:buClr>
              <a:buSzPct val="100000"/>
              <a:buFont typeface="+mj-lt"/>
              <a:buAutoNum type="alphaLcPeriod"/>
            </a:pPr>
            <a:r>
              <a:rPr lang="en-IN" sz="1300" b="1" dirty="0">
                <a:solidFill>
                  <a:schemeClr val="accent3">
                    <a:lumMod val="50000"/>
                  </a:schemeClr>
                </a:solidFill>
              </a:rPr>
              <a:t>Compliance with dividend norms</a:t>
            </a:r>
          </a:p>
          <a:p>
            <a:pPr marL="813816" lvl="1" indent="-356616">
              <a:spcAft>
                <a:spcPts val="600"/>
              </a:spcAft>
              <a:buClr>
                <a:srgbClr val="2E2E38"/>
              </a:buClr>
              <a:buSzPct val="100000"/>
              <a:buFont typeface="+mj-lt"/>
              <a:buAutoNum type="alphaLcPeriod"/>
            </a:pPr>
            <a:r>
              <a:rPr lang="en-IN" sz="1300" dirty="0">
                <a:solidFill>
                  <a:srgbClr val="C00000"/>
                </a:solidFill>
              </a:rPr>
              <a:t>Audit trail (from FY April 1, 2023 onwards)</a:t>
            </a:r>
          </a:p>
        </p:txBody>
      </p:sp>
    </p:spTree>
    <p:extLst>
      <p:ext uri="{BB962C8B-B14F-4D97-AF65-F5344CB8AC3E}">
        <p14:creationId xmlns:p14="http://schemas.microsoft.com/office/powerpoint/2010/main" val="42043512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Auditors resignation</a:t>
            </a:r>
          </a:p>
        </p:txBody>
      </p:sp>
      <p:sp>
        <p:nvSpPr>
          <p:cNvPr id="5" name="TextBox 4">
            <a:extLst>
              <a:ext uri="{FF2B5EF4-FFF2-40B4-BE49-F238E27FC236}">
                <a16:creationId xmlns:a16="http://schemas.microsoft.com/office/drawing/2014/main" id="{F510DACA-2488-4C53-87D2-034A22B3EEBC}"/>
              </a:ext>
            </a:extLst>
          </p:cNvPr>
          <p:cNvSpPr txBox="1"/>
          <p:nvPr/>
        </p:nvSpPr>
        <p:spPr>
          <a:xfrm>
            <a:off x="640080" y="2023348"/>
            <a:ext cx="10889984" cy="3141542"/>
          </a:xfrm>
          <a:prstGeom prst="rect">
            <a:avLst/>
          </a:prstGeom>
          <a:noFill/>
          <a:ln>
            <a:solidFill>
              <a:schemeClr val="bg1">
                <a:lumMod val="75000"/>
              </a:schemeClr>
            </a:solidFill>
          </a:ln>
        </p:spPr>
        <p:txBody>
          <a:bodyPr wrap="square" lIns="72000" tIns="108000" rIns="72000" bIns="72000" rtlCol="0">
            <a:spAutoFit/>
          </a:bodyPr>
          <a:lstStyle/>
          <a:p>
            <a:pPr marL="285750" indent="-285750">
              <a:spcAft>
                <a:spcPts val="400"/>
              </a:spcAft>
              <a:buClr>
                <a:srgbClr val="FFE600"/>
              </a:buClr>
              <a:buSzPct val="70000"/>
              <a:buFont typeface="Arial" pitchFamily="34" charset="0"/>
              <a:buChar char="►"/>
              <a:defRPr/>
            </a:pPr>
            <a:r>
              <a:rPr kumimoji="0" lang="en-IN" sz="1300" b="1"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Applicable where incoming auditor is appointed during the year to fill a casual vacancy caused by resignation of the auditor created in the office of the previous auditor under section 140(2) of the 2013 Act</a:t>
            </a:r>
          </a:p>
          <a:p>
            <a:pPr marL="285750" indent="-285750">
              <a:spcAft>
                <a:spcPts val="400"/>
              </a:spcAft>
              <a:buClr>
                <a:srgbClr val="FFE600"/>
              </a:buClr>
              <a:buSzPct val="70000"/>
              <a:buFont typeface="Arial" pitchFamily="34" charset="0"/>
              <a:buChar char="►"/>
              <a:defRPr/>
            </a:pPr>
            <a:r>
              <a:rPr kumimoji="0" lang="en-IN" sz="13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Incoming auditor (prior to accepting the position as auditor) to communicate with the previous auditor to know the reasons for the change in order to be able to safeguard his own interest, the legitimate interest of the public and the independence of the existing accountant (as required by ICAI Code of Ethics)</a:t>
            </a:r>
          </a:p>
          <a:p>
            <a:pPr marL="285750" indent="-285750">
              <a:spcAft>
                <a:spcPts val="400"/>
              </a:spcAft>
              <a:buClr>
                <a:srgbClr val="FFE600"/>
              </a:buClr>
              <a:buSzPct val="70000"/>
              <a:buFont typeface="Arial" pitchFamily="34" charset="0"/>
              <a:buChar char="►"/>
              <a:defRPr/>
            </a:pPr>
            <a:r>
              <a:rPr lang="en-IN" sz="1300" dirty="0">
                <a:solidFill>
                  <a:schemeClr val="bg2"/>
                </a:solidFill>
                <a:latin typeface="EYInterstate Light" panose="02000506000000020004" pitchFamily="2" charset="0"/>
              </a:rPr>
              <a:t>Incoming auditor to obtain copy of letter of resignation (as submitted to management) and copy of Form ADT 3 (as submitted to ROC)</a:t>
            </a:r>
            <a:endParaRPr kumimoji="0" lang="en-IN" sz="13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endParaRPr>
          </a:p>
          <a:p>
            <a:pPr marL="285750" indent="-285750">
              <a:spcAft>
                <a:spcPts val="400"/>
              </a:spcAft>
              <a:buClr>
                <a:srgbClr val="FFE600"/>
              </a:buClr>
              <a:buSzPct val="70000"/>
              <a:buFont typeface="Arial" pitchFamily="34" charset="0"/>
              <a:buChar char="►"/>
              <a:defRPr/>
            </a:pPr>
            <a:r>
              <a:rPr kumimoji="0" lang="en-IN" sz="13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Incoming auditor to consider the reasons for resignation and also refer to last audit/ review report of the outgoing auditor to understand the modifications to audit/review opinion</a:t>
            </a:r>
          </a:p>
          <a:p>
            <a:pPr marL="538163" lvl="1" indent="-274638">
              <a:spcAft>
                <a:spcPts val="400"/>
              </a:spcAft>
              <a:buClr>
                <a:srgbClr val="FFE600"/>
              </a:buClr>
              <a:buSzPct val="70000"/>
              <a:buFont typeface="Arial" pitchFamily="34" charset="0"/>
              <a:buChar char="►"/>
              <a:defRPr/>
            </a:pPr>
            <a:r>
              <a:rPr lang="en-IN" sz="1300" dirty="0">
                <a:solidFill>
                  <a:schemeClr val="bg2"/>
                </a:solidFill>
                <a:latin typeface="EYInterstate Light" panose="02000506000000020004" pitchFamily="2" charset="0"/>
              </a:rPr>
              <a:t>As part of obtaining ‘no objection’ from outgoing auditor, the incoming auditor should enquire in respect of modifications/ adverse comments of the outgoing auditor in the last issued audit/review report, since CARO casts an obligation on the incoming auditor</a:t>
            </a:r>
          </a:p>
          <a:p>
            <a:pPr marL="285750" indent="-285750">
              <a:spcAft>
                <a:spcPts val="400"/>
              </a:spcAft>
              <a:buClr>
                <a:srgbClr val="FFE600"/>
              </a:buClr>
              <a:buSzPct val="70000"/>
              <a:buFont typeface="Arial" pitchFamily="34" charset="0"/>
              <a:buChar char="►"/>
              <a:defRPr/>
            </a:pPr>
            <a:r>
              <a:rPr kumimoji="0" lang="en-IN" sz="13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Compliance to be ensured with ICAI pronouncements including:</a:t>
            </a:r>
          </a:p>
          <a:p>
            <a:pPr marL="538163" lvl="1" indent="-274638">
              <a:spcAft>
                <a:spcPts val="400"/>
              </a:spcAft>
              <a:buClr>
                <a:srgbClr val="FFE600"/>
              </a:buClr>
              <a:buSzPct val="70000"/>
              <a:buFont typeface="Arial" pitchFamily="34" charset="0"/>
              <a:buChar char="►"/>
              <a:defRPr/>
            </a:pPr>
            <a:r>
              <a:rPr lang="en-IN" sz="1300" i="1" dirty="0">
                <a:solidFill>
                  <a:schemeClr val="bg2"/>
                </a:solidFill>
                <a:latin typeface="EYInterstate Light" panose="02000506000000020004" pitchFamily="2" charset="0"/>
              </a:rPr>
              <a:t>Listed entities: </a:t>
            </a:r>
            <a:r>
              <a:rPr lang="en-IN" sz="1300" dirty="0">
                <a:solidFill>
                  <a:schemeClr val="bg2"/>
                </a:solidFill>
                <a:latin typeface="EYInterstate Light" panose="02000506000000020004" pitchFamily="2" charset="0"/>
              </a:rPr>
              <a:t>SEBI Circular - Resignation of statutory auditors from listed entities and  their material subsidiaries</a:t>
            </a:r>
          </a:p>
          <a:p>
            <a:pPr marL="538163" lvl="1" indent="-274638">
              <a:spcAft>
                <a:spcPts val="400"/>
              </a:spcAft>
              <a:buClr>
                <a:srgbClr val="FFE600"/>
              </a:buClr>
              <a:buSzPct val="70000"/>
              <a:buFont typeface="Arial" pitchFamily="34" charset="0"/>
              <a:buChar char="►"/>
              <a:defRPr/>
            </a:pPr>
            <a:r>
              <a:rPr lang="en-IN" sz="1300" i="1" dirty="0">
                <a:solidFill>
                  <a:schemeClr val="bg2"/>
                </a:solidFill>
                <a:latin typeface="EYInterstate Light" panose="02000506000000020004" pitchFamily="2" charset="0"/>
              </a:rPr>
              <a:t>Others: </a:t>
            </a:r>
            <a:r>
              <a:rPr lang="en-IN" sz="1300" dirty="0">
                <a:solidFill>
                  <a:schemeClr val="bg2"/>
                </a:solidFill>
                <a:latin typeface="EYInterstate Light" panose="02000506000000020004" pitchFamily="2" charset="0"/>
              </a:rPr>
              <a:t>ICAI Implementation Guide on Resignation/ Withdrawal from an Engagement to Perform Audit of Financial Statements</a:t>
            </a:r>
            <a:endParaRPr kumimoji="0" lang="en-IN" sz="13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endParaRPr>
          </a:p>
        </p:txBody>
      </p:sp>
      <p:sp>
        <p:nvSpPr>
          <p:cNvPr id="6" name="Rectangle: Single Corner Snipped 5">
            <a:extLst>
              <a:ext uri="{FF2B5EF4-FFF2-40B4-BE49-F238E27FC236}">
                <a16:creationId xmlns:a16="http://schemas.microsoft.com/office/drawing/2014/main" id="{05D5CB0D-98A5-45F4-B288-17EC20ED8D52}"/>
              </a:ext>
            </a:extLst>
          </p:cNvPr>
          <p:cNvSpPr/>
          <p:nvPr/>
        </p:nvSpPr>
        <p:spPr>
          <a:xfrm>
            <a:off x="609918" y="1730472"/>
            <a:ext cx="3732233" cy="317478"/>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Key considerations</a:t>
            </a:r>
          </a:p>
        </p:txBody>
      </p:sp>
      <p:sp>
        <p:nvSpPr>
          <p:cNvPr id="12" name="Rectangle 11">
            <a:extLst>
              <a:ext uri="{FF2B5EF4-FFF2-40B4-BE49-F238E27FC236}">
                <a16:creationId xmlns:a16="http://schemas.microsoft.com/office/drawing/2014/main" id="{1AA01819-F527-4218-85DC-83D678AF72DB}"/>
              </a:ext>
            </a:extLst>
          </p:cNvPr>
          <p:cNvSpPr/>
          <p:nvPr/>
        </p:nvSpPr>
        <p:spPr>
          <a:xfrm>
            <a:off x="528237" y="1012336"/>
            <a:ext cx="10889984" cy="590880"/>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R="0" lvl="0" algn="l" defTabSz="914400" rtl="0" eaLnBrk="1" fontAlgn="auto" latinLnBrk="0" hangingPunct="1">
              <a:lnSpc>
                <a:spcPct val="100000"/>
              </a:lnSpc>
              <a:buClr>
                <a:srgbClr val="FFE600"/>
              </a:buClr>
              <a:buSzPct val="70000"/>
              <a:tabLst/>
              <a:defRPr/>
            </a:pPr>
            <a:r>
              <a:rPr kumimoji="0" lang="en-IN" sz="1300" b="0"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whether there has been any resignation of the statutory auditors during the year, if so, whether the auditor has taken into consideration the issues, objections or concerns raised by the outgoing auditors</a:t>
            </a:r>
          </a:p>
        </p:txBody>
      </p:sp>
    </p:spTree>
    <p:extLst>
      <p:ext uri="{BB962C8B-B14F-4D97-AF65-F5344CB8AC3E}">
        <p14:creationId xmlns:p14="http://schemas.microsoft.com/office/powerpoint/2010/main" val="18704342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2F6B9665-A1F7-442F-8D07-3F0CF9770BAB}"/>
              </a:ext>
            </a:extLst>
          </p:cNvPr>
          <p:cNvSpPr>
            <a:spLocks noGrp="1"/>
          </p:cNvSpPr>
          <p:nvPr>
            <p:ph type="title"/>
          </p:nvPr>
        </p:nvSpPr>
        <p:spPr>
          <a:xfrm>
            <a:off x="609918" y="249595"/>
            <a:ext cx="10978515" cy="590880"/>
          </a:xfrm>
        </p:spPr>
        <p:txBody>
          <a:bodyPr/>
          <a:lstStyle/>
          <a:p>
            <a:r>
              <a:rPr lang="en-IN" dirty="0"/>
              <a:t>Clause (XX) : Corporate Social Responsibility</a:t>
            </a:r>
          </a:p>
        </p:txBody>
      </p:sp>
      <p:sp>
        <p:nvSpPr>
          <p:cNvPr id="6" name="Rectangle: Rounded Corners 5">
            <a:extLst>
              <a:ext uri="{FF2B5EF4-FFF2-40B4-BE49-F238E27FC236}">
                <a16:creationId xmlns:a16="http://schemas.microsoft.com/office/drawing/2014/main" id="{EF662E57-EBF7-4D2A-974E-82029F05170C}"/>
              </a:ext>
            </a:extLst>
          </p:cNvPr>
          <p:cNvSpPr>
            <a:spLocks noChangeArrowheads="1"/>
          </p:cNvSpPr>
          <p:nvPr/>
        </p:nvSpPr>
        <p:spPr bwMode="auto">
          <a:xfrm>
            <a:off x="689055" y="954749"/>
            <a:ext cx="10899378" cy="590880"/>
          </a:xfrm>
          <a:prstGeom prst="roundRect">
            <a:avLst>
              <a:gd name="adj" fmla="val 16667"/>
            </a:avLst>
          </a:prstGeom>
          <a:solidFill>
            <a:srgbClr val="595959"/>
          </a:solidFill>
          <a:ln>
            <a:noFill/>
          </a:ln>
        </p:spPr>
        <p:txBody>
          <a:bodyPr vert="horz" wrap="square" lIns="91392" tIns="45696" rIns="91392" bIns="45696" numCol="1" anchor="ctr" anchorCtr="0" compatLnSpc="1">
            <a:prstTxWarp prst="textNoShape">
              <a:avLst/>
            </a:prstTxWarp>
          </a:bodyPr>
          <a:lstStyle/>
          <a:p>
            <a:pPr algn="ctr" defTabSz="913943" eaLnBrk="0" fontAlgn="base" hangingPunct="0">
              <a:spcBef>
                <a:spcPct val="0"/>
              </a:spcBef>
              <a:spcAft>
                <a:spcPct val="0"/>
              </a:spcAft>
              <a:defRPr/>
            </a:pPr>
            <a:r>
              <a:rPr lang="en-US" altLang="en-US" sz="1400" b="1" dirty="0">
                <a:solidFill>
                  <a:prstClr val="white"/>
                </a:solidFill>
                <a:latin typeface="+mj-lt"/>
                <a:ea typeface="Calibri" panose="020F0502020204030204" pitchFamily="34" charset="0"/>
                <a:cs typeface="Mangal" panose="02040503050203030202" pitchFamily="18" charset="0"/>
              </a:rPr>
              <a:t>Auditor’s Report shall include a statement on whether the Company has transferred any unspent amount to an Unspent Fund/Unspent CSR account, as the case may be</a:t>
            </a:r>
            <a:endParaRPr lang="en-US" altLang="en-US" sz="1400" b="1" dirty="0">
              <a:solidFill>
                <a:prstClr val="white"/>
              </a:solidFill>
              <a:latin typeface="+mj-lt"/>
            </a:endParaRPr>
          </a:p>
        </p:txBody>
      </p:sp>
      <p:cxnSp>
        <p:nvCxnSpPr>
          <p:cNvPr id="7" name="Straight Arrow Connector 6">
            <a:extLst>
              <a:ext uri="{FF2B5EF4-FFF2-40B4-BE49-F238E27FC236}">
                <a16:creationId xmlns:a16="http://schemas.microsoft.com/office/drawing/2014/main" id="{1621104A-3B12-404F-B4AA-62DE04CF52CF}"/>
              </a:ext>
            </a:extLst>
          </p:cNvPr>
          <p:cNvCxnSpPr>
            <a:cxnSpLocks/>
          </p:cNvCxnSpPr>
          <p:nvPr/>
        </p:nvCxnSpPr>
        <p:spPr>
          <a:xfrm>
            <a:off x="2622633" y="1545629"/>
            <a:ext cx="1" cy="201376"/>
          </a:xfrm>
          <a:prstGeom prst="straightConnector1">
            <a:avLst/>
          </a:prstGeom>
          <a:ln w="38100">
            <a:solidFill>
              <a:srgbClr val="0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293E1807-FA53-4515-BE11-086DD533A1C1}"/>
              </a:ext>
            </a:extLst>
          </p:cNvPr>
          <p:cNvCxnSpPr>
            <a:cxnSpLocks/>
          </p:cNvCxnSpPr>
          <p:nvPr/>
        </p:nvCxnSpPr>
        <p:spPr>
          <a:xfrm>
            <a:off x="9644184" y="1545629"/>
            <a:ext cx="0" cy="202035"/>
          </a:xfrm>
          <a:prstGeom prst="straightConnector1">
            <a:avLst/>
          </a:prstGeom>
          <a:ln w="38100">
            <a:solidFill>
              <a:srgbClr val="0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 name="Rectangle: Rounded Corners 9">
            <a:extLst>
              <a:ext uri="{FF2B5EF4-FFF2-40B4-BE49-F238E27FC236}">
                <a16:creationId xmlns:a16="http://schemas.microsoft.com/office/drawing/2014/main" id="{D9A5058D-27FC-4D50-BD19-F1B8265D7999}"/>
              </a:ext>
            </a:extLst>
          </p:cNvPr>
          <p:cNvSpPr>
            <a:spLocks noChangeArrowheads="1"/>
          </p:cNvSpPr>
          <p:nvPr/>
        </p:nvSpPr>
        <p:spPr bwMode="auto">
          <a:xfrm>
            <a:off x="1362814" y="1769589"/>
            <a:ext cx="2519638" cy="533122"/>
          </a:xfrm>
          <a:prstGeom prst="roundRect">
            <a:avLst>
              <a:gd name="adj" fmla="val 16667"/>
            </a:avLst>
          </a:prstGeom>
          <a:solidFill>
            <a:schemeClr val="bg1">
              <a:lumMod val="65000"/>
            </a:schemeClr>
          </a:solidFill>
          <a:ln>
            <a:noFill/>
          </a:ln>
        </p:spPr>
        <p:txBody>
          <a:bodyPr vert="horz" wrap="square" lIns="91392" tIns="45696" rIns="91392" bIns="45696" numCol="1" anchor="ctr" anchorCtr="0" compatLnSpc="1">
            <a:prstTxWarp prst="textNoShape">
              <a:avLst/>
            </a:prstTxWarp>
          </a:bodyPr>
          <a:lstStyle/>
          <a:p>
            <a:pPr algn="ctr" defTabSz="913943" eaLnBrk="0" fontAlgn="base" hangingPunct="0">
              <a:spcBef>
                <a:spcPct val="0"/>
              </a:spcBef>
              <a:spcAft>
                <a:spcPct val="0"/>
              </a:spcAft>
              <a:defRPr/>
            </a:pPr>
            <a:r>
              <a:rPr lang="en-US" altLang="en-US" sz="1600" b="1" dirty="0">
                <a:solidFill>
                  <a:prstClr val="white"/>
                </a:solidFill>
                <a:latin typeface="+mj-lt"/>
                <a:ea typeface="Calibri" panose="020F0502020204030204" pitchFamily="34" charset="0"/>
                <a:cs typeface="Mangal" panose="02040503050203030202" pitchFamily="18" charset="0"/>
              </a:rPr>
              <a:t>Ongoing project</a:t>
            </a:r>
            <a:endParaRPr lang="en-US" altLang="en-US" sz="1600" b="1" dirty="0">
              <a:solidFill>
                <a:prstClr val="white"/>
              </a:solidFill>
              <a:latin typeface="+mj-lt"/>
            </a:endParaRPr>
          </a:p>
        </p:txBody>
      </p:sp>
      <p:sp>
        <p:nvSpPr>
          <p:cNvPr id="11" name="Rectangle: Rounded Corners 10">
            <a:extLst>
              <a:ext uri="{FF2B5EF4-FFF2-40B4-BE49-F238E27FC236}">
                <a16:creationId xmlns:a16="http://schemas.microsoft.com/office/drawing/2014/main" id="{3D6A9BE5-E823-4B32-8525-A286C1B67B84}"/>
              </a:ext>
            </a:extLst>
          </p:cNvPr>
          <p:cNvSpPr>
            <a:spLocks noChangeArrowheads="1"/>
          </p:cNvSpPr>
          <p:nvPr/>
        </p:nvSpPr>
        <p:spPr bwMode="auto">
          <a:xfrm>
            <a:off x="8218455" y="1769589"/>
            <a:ext cx="2841666" cy="533122"/>
          </a:xfrm>
          <a:prstGeom prst="roundRect">
            <a:avLst>
              <a:gd name="adj" fmla="val 16667"/>
            </a:avLst>
          </a:prstGeom>
          <a:solidFill>
            <a:schemeClr val="bg1">
              <a:lumMod val="65000"/>
            </a:schemeClr>
          </a:solidFill>
          <a:ln>
            <a:noFill/>
          </a:ln>
        </p:spPr>
        <p:txBody>
          <a:bodyPr vert="horz" wrap="square" lIns="91392" tIns="45696" rIns="91392" bIns="45696" numCol="1" anchor="ctr" anchorCtr="0" compatLnSpc="1">
            <a:prstTxWarp prst="textNoShape">
              <a:avLst/>
            </a:prstTxWarp>
          </a:bodyPr>
          <a:lstStyle/>
          <a:p>
            <a:pPr algn="ctr" defTabSz="913943" eaLnBrk="0" fontAlgn="base" hangingPunct="0">
              <a:spcBef>
                <a:spcPct val="0"/>
              </a:spcBef>
              <a:spcAft>
                <a:spcPct val="0"/>
              </a:spcAft>
              <a:defRPr/>
            </a:pPr>
            <a:r>
              <a:rPr lang="en-US" altLang="en-US" sz="1600" b="1" dirty="0">
                <a:solidFill>
                  <a:prstClr val="white"/>
                </a:solidFill>
                <a:latin typeface="+mj-lt"/>
                <a:ea typeface="Calibri" panose="020F0502020204030204" pitchFamily="34" charset="0"/>
                <a:cs typeface="Mangal" panose="02040503050203030202" pitchFamily="18" charset="0"/>
              </a:rPr>
              <a:t>Other than ongoing project</a:t>
            </a:r>
            <a:endParaRPr lang="en-US" altLang="en-US" sz="1600" b="1" dirty="0">
              <a:solidFill>
                <a:prstClr val="white"/>
              </a:solidFill>
              <a:latin typeface="+mj-lt"/>
            </a:endParaRPr>
          </a:p>
        </p:txBody>
      </p:sp>
      <p:cxnSp>
        <p:nvCxnSpPr>
          <p:cNvPr id="12" name="Straight Arrow Connector 11">
            <a:extLst>
              <a:ext uri="{FF2B5EF4-FFF2-40B4-BE49-F238E27FC236}">
                <a16:creationId xmlns:a16="http://schemas.microsoft.com/office/drawing/2014/main" id="{3043931A-EB87-47C4-BF55-D4C4A0661A3B}"/>
              </a:ext>
            </a:extLst>
          </p:cNvPr>
          <p:cNvCxnSpPr>
            <a:cxnSpLocks/>
          </p:cNvCxnSpPr>
          <p:nvPr/>
        </p:nvCxnSpPr>
        <p:spPr>
          <a:xfrm>
            <a:off x="2622634" y="2270189"/>
            <a:ext cx="0" cy="334539"/>
          </a:xfrm>
          <a:prstGeom prst="straightConnector1">
            <a:avLst/>
          </a:prstGeom>
          <a:ln w="38100">
            <a:solidFill>
              <a:srgbClr val="0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Rectangle: Rounded Corners 12">
            <a:extLst>
              <a:ext uri="{FF2B5EF4-FFF2-40B4-BE49-F238E27FC236}">
                <a16:creationId xmlns:a16="http://schemas.microsoft.com/office/drawing/2014/main" id="{B311675E-789A-4D40-9231-455090088751}"/>
              </a:ext>
            </a:extLst>
          </p:cNvPr>
          <p:cNvSpPr>
            <a:spLocks noChangeArrowheads="1"/>
          </p:cNvSpPr>
          <p:nvPr/>
        </p:nvSpPr>
        <p:spPr bwMode="auto">
          <a:xfrm>
            <a:off x="1088222" y="2598205"/>
            <a:ext cx="3182691" cy="838753"/>
          </a:xfrm>
          <a:prstGeom prst="roundRect">
            <a:avLst>
              <a:gd name="adj" fmla="val 16667"/>
            </a:avLst>
          </a:prstGeom>
          <a:solidFill>
            <a:srgbClr val="C4C4CD"/>
          </a:solidFill>
          <a:ln>
            <a:noFill/>
          </a:ln>
        </p:spPr>
        <p:txBody>
          <a:bodyPr vert="horz" wrap="square" lIns="91392" tIns="45696" rIns="91392" bIns="45696" numCol="1" anchor="ctr" anchorCtr="0" compatLnSpc="1">
            <a:prstTxWarp prst="textNoShape">
              <a:avLst/>
            </a:prstTxWarp>
          </a:bodyPr>
          <a:lstStyle/>
          <a:p>
            <a:pPr algn="ctr" defTabSz="913943" eaLnBrk="0" fontAlgn="base" hangingPunct="0">
              <a:spcBef>
                <a:spcPct val="0"/>
              </a:spcBef>
              <a:spcAft>
                <a:spcPct val="0"/>
              </a:spcAft>
              <a:defRPr/>
            </a:pPr>
            <a:r>
              <a:rPr lang="en-US" altLang="en-US" sz="1400" dirty="0">
                <a:solidFill>
                  <a:srgbClr val="2E2E38"/>
                </a:solidFill>
                <a:latin typeface="+mj-lt"/>
                <a:ea typeface="Calibri" panose="020F0502020204030204" pitchFamily="34" charset="0"/>
                <a:cs typeface="Mangal" panose="02040503050203030202" pitchFamily="18" charset="0"/>
              </a:rPr>
              <a:t>Transfer unspent amount within 30 days from the end of the financial year to Unspent CSR bank account </a:t>
            </a:r>
            <a:endParaRPr lang="en-US" altLang="en-US" sz="1400" dirty="0">
              <a:solidFill>
                <a:srgbClr val="2E2E38"/>
              </a:solidFill>
              <a:latin typeface="+mj-lt"/>
            </a:endParaRPr>
          </a:p>
        </p:txBody>
      </p:sp>
      <p:cxnSp>
        <p:nvCxnSpPr>
          <p:cNvPr id="17" name="Straight Arrow Connector 16">
            <a:extLst>
              <a:ext uri="{FF2B5EF4-FFF2-40B4-BE49-F238E27FC236}">
                <a16:creationId xmlns:a16="http://schemas.microsoft.com/office/drawing/2014/main" id="{3D226CD6-4207-451C-86C1-FB54BE8FA5CD}"/>
              </a:ext>
            </a:extLst>
          </p:cNvPr>
          <p:cNvCxnSpPr>
            <a:cxnSpLocks/>
          </p:cNvCxnSpPr>
          <p:nvPr/>
        </p:nvCxnSpPr>
        <p:spPr>
          <a:xfrm>
            <a:off x="1879286" y="3443866"/>
            <a:ext cx="0" cy="369854"/>
          </a:xfrm>
          <a:prstGeom prst="straightConnector1">
            <a:avLst/>
          </a:prstGeom>
          <a:ln w="38100">
            <a:solidFill>
              <a:srgbClr val="0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 name="Rectangle: Rounded Corners 25">
            <a:extLst>
              <a:ext uri="{FF2B5EF4-FFF2-40B4-BE49-F238E27FC236}">
                <a16:creationId xmlns:a16="http://schemas.microsoft.com/office/drawing/2014/main" id="{1D235542-D678-43A0-86F9-2B4852BC71B8}"/>
              </a:ext>
            </a:extLst>
          </p:cNvPr>
          <p:cNvSpPr>
            <a:spLocks noChangeArrowheads="1"/>
          </p:cNvSpPr>
          <p:nvPr/>
        </p:nvSpPr>
        <p:spPr bwMode="auto">
          <a:xfrm>
            <a:off x="524113" y="3815181"/>
            <a:ext cx="2180669" cy="879743"/>
          </a:xfrm>
          <a:prstGeom prst="roundRect">
            <a:avLst>
              <a:gd name="adj" fmla="val 16667"/>
            </a:avLst>
          </a:prstGeom>
          <a:solidFill>
            <a:srgbClr val="FFE600"/>
          </a:solidFill>
          <a:ln>
            <a:noFill/>
          </a:ln>
        </p:spPr>
        <p:txBody>
          <a:bodyPr vert="horz" wrap="square" lIns="91392" tIns="45696" rIns="91392" bIns="45696" numCol="1" anchor="ctr" anchorCtr="0" compatLnSpc="1">
            <a:prstTxWarp prst="textNoShape">
              <a:avLst/>
            </a:prstTxWarp>
          </a:bodyPr>
          <a:lstStyle/>
          <a:p>
            <a:pPr algn="ctr" defTabSz="913943" eaLnBrk="0" fontAlgn="base" hangingPunct="0">
              <a:spcBef>
                <a:spcPct val="0"/>
              </a:spcBef>
              <a:spcAft>
                <a:spcPct val="0"/>
              </a:spcAft>
              <a:defRPr/>
            </a:pPr>
            <a:r>
              <a:rPr lang="en-US" altLang="en-US" sz="1400" dirty="0">
                <a:solidFill>
                  <a:srgbClr val="2E2E38"/>
                </a:solidFill>
                <a:latin typeface="+mj-lt"/>
                <a:ea typeface="Calibri" panose="020F0502020204030204" pitchFamily="34" charset="0"/>
                <a:cs typeface="Mangal" panose="02040503050203030202" pitchFamily="18" charset="0"/>
              </a:rPr>
              <a:t>Entire amount spent within 3 financial years – </a:t>
            </a:r>
            <a:r>
              <a:rPr lang="en-US" altLang="en-US" sz="1400" b="1" dirty="0">
                <a:solidFill>
                  <a:srgbClr val="2E2E38"/>
                </a:solidFill>
                <a:latin typeface="+mj-lt"/>
                <a:ea typeface="Calibri" panose="020F0502020204030204" pitchFamily="34" charset="0"/>
                <a:cs typeface="Mangal" panose="02040503050203030202" pitchFamily="18" charset="0"/>
              </a:rPr>
              <a:t>No further action </a:t>
            </a:r>
            <a:endParaRPr lang="en-US" altLang="en-US" sz="1400" dirty="0">
              <a:solidFill>
                <a:srgbClr val="2E2E38"/>
              </a:solidFill>
              <a:latin typeface="+mj-lt"/>
            </a:endParaRPr>
          </a:p>
        </p:txBody>
      </p:sp>
      <p:cxnSp>
        <p:nvCxnSpPr>
          <p:cNvPr id="21" name="Straight Arrow Connector 20">
            <a:extLst>
              <a:ext uri="{FF2B5EF4-FFF2-40B4-BE49-F238E27FC236}">
                <a16:creationId xmlns:a16="http://schemas.microsoft.com/office/drawing/2014/main" id="{3011E17C-ACCF-4B0B-B544-59639295EC61}"/>
              </a:ext>
            </a:extLst>
          </p:cNvPr>
          <p:cNvCxnSpPr>
            <a:cxnSpLocks/>
          </p:cNvCxnSpPr>
          <p:nvPr/>
        </p:nvCxnSpPr>
        <p:spPr>
          <a:xfrm>
            <a:off x="3521430" y="3438951"/>
            <a:ext cx="0" cy="369854"/>
          </a:xfrm>
          <a:prstGeom prst="straightConnector1">
            <a:avLst/>
          </a:prstGeom>
          <a:ln w="38100">
            <a:solidFill>
              <a:srgbClr val="0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2" name="Rectangle: Rounded Corners 24">
            <a:extLst>
              <a:ext uri="{FF2B5EF4-FFF2-40B4-BE49-F238E27FC236}">
                <a16:creationId xmlns:a16="http://schemas.microsoft.com/office/drawing/2014/main" id="{DA39413E-ACA8-4AA3-A193-883E00BE6F3F}"/>
              </a:ext>
            </a:extLst>
          </p:cNvPr>
          <p:cNvSpPr>
            <a:spLocks noChangeArrowheads="1"/>
          </p:cNvSpPr>
          <p:nvPr/>
        </p:nvSpPr>
        <p:spPr bwMode="auto">
          <a:xfrm>
            <a:off x="3233856" y="3797793"/>
            <a:ext cx="1728421" cy="879743"/>
          </a:xfrm>
          <a:prstGeom prst="roundRect">
            <a:avLst>
              <a:gd name="adj" fmla="val 16667"/>
            </a:avLst>
          </a:prstGeom>
          <a:solidFill>
            <a:srgbClr val="C4C4CD"/>
          </a:solidFill>
          <a:ln>
            <a:noFill/>
          </a:ln>
        </p:spPr>
        <p:txBody>
          <a:bodyPr vert="horz" wrap="square" lIns="91392" tIns="45696" rIns="91392" bIns="45696" numCol="1" anchor="ctr" anchorCtr="0" compatLnSpc="1">
            <a:prstTxWarp prst="textNoShape">
              <a:avLst/>
            </a:prstTxWarp>
          </a:bodyPr>
          <a:lstStyle/>
          <a:p>
            <a:pPr algn="ctr" defTabSz="913943" eaLnBrk="0" fontAlgn="base" hangingPunct="0">
              <a:spcBef>
                <a:spcPct val="0"/>
              </a:spcBef>
              <a:spcAft>
                <a:spcPct val="0"/>
              </a:spcAft>
              <a:defRPr/>
            </a:pPr>
            <a:r>
              <a:rPr lang="en-US" altLang="en-US" sz="1400" dirty="0">
                <a:solidFill>
                  <a:srgbClr val="2E2E38"/>
                </a:solidFill>
                <a:latin typeface="+mj-lt"/>
                <a:ea typeface="Calibri" panose="020F0502020204030204" pitchFamily="34" charset="0"/>
                <a:cs typeface="Mangal" panose="02040503050203030202" pitchFamily="18" charset="0"/>
              </a:rPr>
              <a:t>Entire amount not spent within 3 financial years</a:t>
            </a:r>
            <a:endParaRPr lang="en-US" altLang="en-US" sz="1400" dirty="0">
              <a:solidFill>
                <a:srgbClr val="2E2E38"/>
              </a:solidFill>
              <a:latin typeface="+mj-lt"/>
            </a:endParaRPr>
          </a:p>
        </p:txBody>
      </p:sp>
      <p:cxnSp>
        <p:nvCxnSpPr>
          <p:cNvPr id="23" name="Straight Arrow Connector 22">
            <a:extLst>
              <a:ext uri="{FF2B5EF4-FFF2-40B4-BE49-F238E27FC236}">
                <a16:creationId xmlns:a16="http://schemas.microsoft.com/office/drawing/2014/main" id="{7BE3D0E0-C730-4172-8A7D-E03F553357C7}"/>
              </a:ext>
            </a:extLst>
          </p:cNvPr>
          <p:cNvCxnSpPr>
            <a:cxnSpLocks/>
          </p:cNvCxnSpPr>
          <p:nvPr/>
        </p:nvCxnSpPr>
        <p:spPr>
          <a:xfrm>
            <a:off x="9635839" y="2359398"/>
            <a:ext cx="0" cy="969036"/>
          </a:xfrm>
          <a:prstGeom prst="straightConnector1">
            <a:avLst/>
          </a:prstGeom>
          <a:ln w="38100">
            <a:solidFill>
              <a:srgbClr val="0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5" name="Rectangle: Rounded Corners 15">
            <a:extLst>
              <a:ext uri="{FF2B5EF4-FFF2-40B4-BE49-F238E27FC236}">
                <a16:creationId xmlns:a16="http://schemas.microsoft.com/office/drawing/2014/main" id="{35F1C05E-09DD-4089-A02E-2CDEA4B119B7}"/>
              </a:ext>
            </a:extLst>
          </p:cNvPr>
          <p:cNvSpPr>
            <a:spLocks noChangeArrowheads="1"/>
          </p:cNvSpPr>
          <p:nvPr/>
        </p:nvSpPr>
        <p:spPr bwMode="auto">
          <a:xfrm>
            <a:off x="8147403" y="3477661"/>
            <a:ext cx="2854310" cy="680580"/>
          </a:xfrm>
          <a:prstGeom prst="roundRect">
            <a:avLst>
              <a:gd name="adj" fmla="val 16667"/>
            </a:avLst>
          </a:prstGeom>
          <a:solidFill>
            <a:srgbClr val="C4C4CD"/>
          </a:solidFill>
          <a:ln>
            <a:noFill/>
          </a:ln>
        </p:spPr>
        <p:txBody>
          <a:bodyPr vert="horz" wrap="square" lIns="91392" tIns="45696" rIns="91392" bIns="45696" numCol="1" anchor="ctr" anchorCtr="0" compatLnSpc="1">
            <a:prstTxWarp prst="textNoShape">
              <a:avLst/>
            </a:prstTxWarp>
          </a:bodyPr>
          <a:lstStyle/>
          <a:p>
            <a:pPr algn="ctr" defTabSz="913943" eaLnBrk="0" fontAlgn="base" hangingPunct="0">
              <a:spcBef>
                <a:spcPct val="0"/>
              </a:spcBef>
              <a:spcAft>
                <a:spcPct val="0"/>
              </a:spcAft>
              <a:defRPr/>
            </a:pPr>
            <a:r>
              <a:rPr lang="en-US" altLang="en-US" sz="1400" dirty="0">
                <a:solidFill>
                  <a:srgbClr val="000000"/>
                </a:solidFill>
                <a:latin typeface="+mj-lt"/>
                <a:ea typeface="Calibri" panose="020F0502020204030204" pitchFamily="34" charset="0"/>
                <a:cs typeface="Mangal" panose="02040503050203030202" pitchFamily="18" charset="0"/>
              </a:rPr>
              <a:t>Transfer unspent amount within 6 months</a:t>
            </a:r>
            <a:endParaRPr lang="en-US" altLang="en-US" sz="1400" dirty="0">
              <a:solidFill>
                <a:srgbClr val="2E2E38"/>
              </a:solidFill>
              <a:latin typeface="+mj-lt"/>
            </a:endParaRPr>
          </a:p>
        </p:txBody>
      </p:sp>
      <p:cxnSp>
        <p:nvCxnSpPr>
          <p:cNvPr id="27" name="Straight Arrow Connector 26">
            <a:extLst>
              <a:ext uri="{FF2B5EF4-FFF2-40B4-BE49-F238E27FC236}">
                <a16:creationId xmlns:a16="http://schemas.microsoft.com/office/drawing/2014/main" id="{5F4B4653-F775-4A6E-8054-B7931785731E}"/>
              </a:ext>
            </a:extLst>
          </p:cNvPr>
          <p:cNvCxnSpPr>
            <a:cxnSpLocks/>
          </p:cNvCxnSpPr>
          <p:nvPr/>
        </p:nvCxnSpPr>
        <p:spPr>
          <a:xfrm>
            <a:off x="9662639" y="4158241"/>
            <a:ext cx="0" cy="388302"/>
          </a:xfrm>
          <a:prstGeom prst="straightConnector1">
            <a:avLst/>
          </a:prstGeom>
          <a:ln w="38100">
            <a:solidFill>
              <a:srgbClr val="0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Rectangle: Rounded Corners 23">
            <a:extLst>
              <a:ext uri="{FF2B5EF4-FFF2-40B4-BE49-F238E27FC236}">
                <a16:creationId xmlns:a16="http://schemas.microsoft.com/office/drawing/2014/main" id="{65B1A951-F9B9-4ED9-AEBD-EBBAE1DF5917}"/>
              </a:ext>
            </a:extLst>
          </p:cNvPr>
          <p:cNvSpPr>
            <a:spLocks noChangeArrowheads="1"/>
          </p:cNvSpPr>
          <p:nvPr/>
        </p:nvSpPr>
        <p:spPr bwMode="auto">
          <a:xfrm>
            <a:off x="8339021" y="4606918"/>
            <a:ext cx="2622609" cy="590880"/>
          </a:xfrm>
          <a:prstGeom prst="roundRect">
            <a:avLst>
              <a:gd name="adj" fmla="val 16667"/>
            </a:avLst>
          </a:prstGeom>
          <a:solidFill>
            <a:srgbClr val="FFE600"/>
          </a:solidFill>
          <a:ln>
            <a:noFill/>
          </a:ln>
        </p:spPr>
        <p:txBody>
          <a:bodyPr vert="horz" wrap="square" lIns="91392" tIns="45696" rIns="91392" bIns="45696" numCol="1" anchor="ctr" anchorCtr="0" compatLnSpc="1">
            <a:prstTxWarp prst="textNoShape">
              <a:avLst/>
            </a:prstTxWarp>
          </a:bodyPr>
          <a:lstStyle/>
          <a:p>
            <a:pPr algn="ctr" defTabSz="913943" eaLnBrk="0" fontAlgn="base" hangingPunct="0">
              <a:spcBef>
                <a:spcPct val="0"/>
              </a:spcBef>
              <a:spcAft>
                <a:spcPct val="0"/>
              </a:spcAft>
              <a:defRPr/>
            </a:pPr>
            <a:r>
              <a:rPr lang="en-US" altLang="en-US" sz="1400" b="1" dirty="0">
                <a:solidFill>
                  <a:srgbClr val="2E2E38"/>
                </a:solidFill>
                <a:latin typeface="+mj-lt"/>
                <a:ea typeface="Calibri" panose="020F0502020204030204" pitchFamily="34" charset="0"/>
                <a:cs typeface="Mangal" panose="02040503050203030202" pitchFamily="18" charset="0"/>
              </a:rPr>
              <a:t>Fund prescribed under Schedule VII</a:t>
            </a:r>
            <a:endParaRPr lang="en-US" altLang="en-US" sz="1400" dirty="0">
              <a:solidFill>
                <a:srgbClr val="2E2E38"/>
              </a:solidFill>
              <a:latin typeface="+mj-lt"/>
            </a:endParaRPr>
          </a:p>
        </p:txBody>
      </p:sp>
      <p:cxnSp>
        <p:nvCxnSpPr>
          <p:cNvPr id="3" name="Straight Arrow Connector 2">
            <a:extLst>
              <a:ext uri="{FF2B5EF4-FFF2-40B4-BE49-F238E27FC236}">
                <a16:creationId xmlns:a16="http://schemas.microsoft.com/office/drawing/2014/main" id="{9230749E-9C3A-449D-A22D-B1D1C5354CCC}"/>
              </a:ext>
            </a:extLst>
          </p:cNvPr>
          <p:cNvCxnSpPr>
            <a:cxnSpLocks/>
          </p:cNvCxnSpPr>
          <p:nvPr/>
        </p:nvCxnSpPr>
        <p:spPr>
          <a:xfrm>
            <a:off x="5116713" y="3960915"/>
            <a:ext cx="2854309" cy="0"/>
          </a:xfrm>
          <a:prstGeom prst="straightConnector1">
            <a:avLst/>
          </a:prstGeom>
          <a:ln w="38100">
            <a:solidFill>
              <a:srgbClr val="0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6" name="Rectangle: Rounded Corners 25">
            <a:extLst>
              <a:ext uri="{FF2B5EF4-FFF2-40B4-BE49-F238E27FC236}">
                <a16:creationId xmlns:a16="http://schemas.microsoft.com/office/drawing/2014/main" id="{13C5F147-BC9E-4A96-B231-7D925970F155}"/>
              </a:ext>
            </a:extLst>
          </p:cNvPr>
          <p:cNvSpPr>
            <a:spLocks noChangeArrowheads="1"/>
          </p:cNvSpPr>
          <p:nvPr/>
        </p:nvSpPr>
        <p:spPr bwMode="auto">
          <a:xfrm>
            <a:off x="689055" y="5434086"/>
            <a:ext cx="10807851" cy="806930"/>
          </a:xfrm>
          <a:prstGeom prst="roundRect">
            <a:avLst>
              <a:gd name="adj" fmla="val 16667"/>
            </a:avLst>
          </a:prstGeom>
          <a:solidFill>
            <a:srgbClr val="FFE600"/>
          </a:solidFill>
          <a:ln>
            <a:noFill/>
          </a:ln>
        </p:spPr>
        <p:txBody>
          <a:bodyPr vert="horz" wrap="square" lIns="91392" tIns="45696" rIns="91392" bIns="45696" numCol="1" anchor="ctr" anchorCtr="0" compatLnSpc="1">
            <a:prstTxWarp prst="textNoShape">
              <a:avLst/>
            </a:prstTxWarp>
          </a:bodyPr>
          <a:lstStyle/>
          <a:p>
            <a:pPr algn="ctr" defTabSz="913943" eaLnBrk="0" fontAlgn="base" hangingPunct="0">
              <a:spcBef>
                <a:spcPct val="0"/>
              </a:spcBef>
              <a:spcAft>
                <a:spcPct val="0"/>
              </a:spcAft>
              <a:defRPr/>
            </a:pPr>
            <a:r>
              <a:rPr lang="en-US" altLang="en-US" sz="1400" b="1" dirty="0">
                <a:solidFill>
                  <a:srgbClr val="2E2E38"/>
                </a:solidFill>
                <a:latin typeface="+mj-lt"/>
                <a:cs typeface="Mangal" panose="02040503050203030202" pitchFamily="18" charset="0"/>
              </a:rPr>
              <a:t>CSR routed through trust/society/Section 8 company – the auditor still needs to satisfy the above rules are complied with </a:t>
            </a:r>
            <a:endParaRPr lang="en-US" altLang="en-US" sz="1400" b="1" dirty="0">
              <a:solidFill>
                <a:srgbClr val="2E2E38"/>
              </a:solidFill>
              <a:latin typeface="+mj-lt"/>
            </a:endParaRPr>
          </a:p>
        </p:txBody>
      </p:sp>
    </p:spTree>
    <p:extLst>
      <p:ext uri="{BB962C8B-B14F-4D97-AF65-F5344CB8AC3E}">
        <p14:creationId xmlns:p14="http://schemas.microsoft.com/office/powerpoint/2010/main" val="17025958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Reporting on consolidated financial statements</a:t>
            </a:r>
          </a:p>
        </p:txBody>
      </p:sp>
      <p:sp>
        <p:nvSpPr>
          <p:cNvPr id="10" name="TextBox 9">
            <a:extLst>
              <a:ext uri="{FF2B5EF4-FFF2-40B4-BE49-F238E27FC236}">
                <a16:creationId xmlns:a16="http://schemas.microsoft.com/office/drawing/2014/main" id="{4CEC75F1-B6C4-4148-B6C6-3B5013F085C4}"/>
              </a:ext>
            </a:extLst>
          </p:cNvPr>
          <p:cNvSpPr txBox="1"/>
          <p:nvPr/>
        </p:nvSpPr>
        <p:spPr>
          <a:xfrm>
            <a:off x="445116" y="2361381"/>
            <a:ext cx="11520143" cy="3991070"/>
          </a:xfrm>
          <a:prstGeom prst="rect">
            <a:avLst/>
          </a:prstGeom>
          <a:noFill/>
          <a:ln>
            <a:solidFill>
              <a:schemeClr val="bg1">
                <a:lumMod val="75000"/>
              </a:schemeClr>
            </a:solidFill>
          </a:ln>
        </p:spPr>
        <p:txBody>
          <a:bodyPr wrap="square" lIns="72000" tIns="108000" rIns="72000" bIns="72000" rtlCol="0">
            <a:spAutoFit/>
          </a:bodyPr>
          <a:lstStyle/>
          <a:p>
            <a:pPr marL="263525" marR="0" lvl="0" indent="-263525" algn="l" defTabSz="914400" rtl="0" eaLnBrk="1" fontAlgn="auto" latinLnBrk="0" hangingPunct="1">
              <a:spcBef>
                <a:spcPts val="0"/>
              </a:spcBef>
              <a:spcAft>
                <a:spcPts val="600"/>
              </a:spcAft>
              <a:buClr>
                <a:srgbClr val="FFE600"/>
              </a:buClr>
              <a:buSzPct val="70000"/>
              <a:buFont typeface="Arial" pitchFamily="34" charset="0"/>
              <a:buChar char="►"/>
              <a:tabLst/>
              <a:defRPr/>
            </a:pPr>
            <a:r>
              <a:rPr lang="en-IN" sz="1400" dirty="0">
                <a:solidFill>
                  <a:schemeClr val="bg2"/>
                </a:solidFill>
                <a:latin typeface="EYInterstate Light" panose="02000506000000020004" pitchFamily="2" charset="0"/>
              </a:rPr>
              <a:t>Reporting under this clause is required in the audit report on consolidated financial statement and not standalone</a:t>
            </a:r>
          </a:p>
          <a:p>
            <a:pPr marL="263525" marR="0" lvl="0" indent="-263525" algn="l" defTabSz="914400" rtl="0" eaLnBrk="1" fontAlgn="auto" latinLnBrk="0" hangingPunct="1">
              <a:spcBef>
                <a:spcPts val="0"/>
              </a:spcBef>
              <a:spcAft>
                <a:spcPts val="600"/>
              </a:spcAft>
              <a:buClr>
                <a:srgbClr val="FFE600"/>
              </a:buClr>
              <a:buSzPct val="70000"/>
              <a:buFont typeface="Arial" pitchFamily="34" charset="0"/>
              <a:buChar char="►"/>
              <a:tabLst/>
              <a:defRPr/>
            </a:pPr>
            <a:r>
              <a:rPr lang="en-IN" sz="1400" dirty="0">
                <a:solidFill>
                  <a:schemeClr val="bg2"/>
                </a:solidFill>
                <a:latin typeface="EYInterstate Light" panose="02000506000000020004" pitchFamily="2" charset="0"/>
              </a:rPr>
              <a:t>Requirement is to provide the paragraph numbers of the CARO report containing the qualifications or adverse remarks, accordingly, text of those paragraphs are not required to be reproduced</a:t>
            </a:r>
          </a:p>
          <a:p>
            <a:pPr marL="263525" marR="0" lvl="0" indent="-263525" algn="l" defTabSz="914400" rtl="0" eaLnBrk="1" fontAlgn="auto" latinLnBrk="0" hangingPunct="1">
              <a:spcBef>
                <a:spcPts val="0"/>
              </a:spcBef>
              <a:spcAft>
                <a:spcPts val="600"/>
              </a:spcAft>
              <a:buClr>
                <a:srgbClr val="FFE600"/>
              </a:buClr>
              <a:buSzPct val="70000"/>
              <a:buFont typeface="Arial" pitchFamily="34" charset="0"/>
              <a:buChar char="►"/>
              <a:tabLst/>
              <a:defRPr/>
            </a:pPr>
            <a:r>
              <a:rPr lang="en-IN" sz="1400" dirty="0">
                <a:solidFill>
                  <a:schemeClr val="bg2"/>
                </a:solidFill>
                <a:latin typeface="EYInterstate Light" panose="02000506000000020004" pitchFamily="2" charset="0"/>
              </a:rPr>
              <a:t>Q</a:t>
            </a:r>
            <a:r>
              <a:rPr kumimoji="0" lang="en-IN" sz="1400" b="0" i="0" u="none" strike="noStrike" kern="1200" cap="none" spc="0" normalizeH="0" baseline="0" noProof="0" dirty="0" err="1">
                <a:ln>
                  <a:noFill/>
                </a:ln>
                <a:solidFill>
                  <a:schemeClr val="bg2"/>
                </a:solidFill>
                <a:effectLst/>
                <a:uLnTx/>
                <a:uFillTx/>
                <a:latin typeface="EYInterstate Light" panose="02000506000000020004" pitchFamily="2" charset="0"/>
                <a:ea typeface="+mn-ea"/>
                <a:cs typeface="+mn-cs"/>
              </a:rPr>
              <a:t>ualification</a:t>
            </a:r>
            <a:r>
              <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 or adverse remarks used in this clause refers to the unfavourable or qualified answers in CARO </a:t>
            </a:r>
          </a:p>
          <a:p>
            <a:pPr marL="538163" lvl="1" indent="-274638">
              <a:spcAft>
                <a:spcPts val="600"/>
              </a:spcAft>
              <a:buClr>
                <a:srgbClr val="FFE600"/>
              </a:buClr>
              <a:buSzPct val="70000"/>
              <a:buFont typeface="Arial" pitchFamily="34" charset="0"/>
              <a:buChar char="►"/>
              <a:defRPr/>
            </a:pPr>
            <a:r>
              <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Does not mean a qualification/adverse opinion as  per SA 705</a:t>
            </a:r>
          </a:p>
          <a:p>
            <a:pPr marL="263525" marR="0" lvl="0" indent="-263525" algn="l" defTabSz="914400" rtl="0" eaLnBrk="1" fontAlgn="auto" latinLnBrk="0" hangingPunct="1">
              <a:spcBef>
                <a:spcPts val="0"/>
              </a:spcBef>
              <a:spcAft>
                <a:spcPts val="600"/>
              </a:spcAft>
              <a:buClr>
                <a:srgbClr val="FFE600"/>
              </a:buClr>
              <a:buSzPct val="70000"/>
              <a:buFont typeface="Arial" pitchFamily="34" charset="0"/>
              <a:buChar char="►"/>
              <a:tabLst/>
              <a:defRPr/>
            </a:pPr>
            <a:r>
              <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Qualification/adverse remark given by </a:t>
            </a:r>
            <a:r>
              <a:rPr lang="en-IN" sz="1400" dirty="0">
                <a:solidFill>
                  <a:schemeClr val="bg2"/>
                </a:solidFill>
                <a:latin typeface="EYInterstate Light" panose="02000506000000020004" pitchFamily="2" charset="0"/>
              </a:rPr>
              <a:t>the </a:t>
            </a:r>
            <a:r>
              <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component auditors is presumed to be material to the component. Principal auditor not required to re-evaluate the materiality from a consolidation perspective</a:t>
            </a:r>
            <a:endParaRPr lang="en-IN" sz="1400" dirty="0">
              <a:solidFill>
                <a:schemeClr val="bg2"/>
              </a:solidFill>
              <a:latin typeface="EYInterstate Light" panose="02000506000000020004" pitchFamily="2" charset="0"/>
            </a:endParaRPr>
          </a:p>
          <a:p>
            <a:pPr marL="285750" marR="0" lvl="0" indent="-285750" algn="l" defTabSz="914400" rtl="0" eaLnBrk="1" fontAlgn="auto" latinLnBrk="0" hangingPunct="1">
              <a:lnSpc>
                <a:spcPct val="120000"/>
              </a:lnSpc>
              <a:spcBef>
                <a:spcPts val="0"/>
              </a:spcBef>
              <a:spcAft>
                <a:spcPts val="400"/>
              </a:spcAft>
              <a:buClr>
                <a:srgbClr val="FFE600"/>
              </a:buClr>
              <a:buSzPct val="70000"/>
              <a:buFont typeface="Arial" panose="020B0604020202020204" pitchFamily="34" charset="0"/>
              <a:buChar char="►"/>
              <a:tabLst/>
              <a:defRPr/>
            </a:pPr>
            <a:r>
              <a:rPr kumimoji="0" lang="en-IN" sz="1400" b="0" i="1"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Though the principal auditor would need to apply his professional judgement to conclude which responses amount to a qualification/ adverse remark, </a:t>
            </a:r>
            <a:r>
              <a:rPr kumimoji="0" lang="en-IN" sz="1400" b="1" i="1"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he may also take inputs from the component auditor and request him as part of the group reporting instructions to comment</a:t>
            </a:r>
            <a:r>
              <a:rPr kumimoji="0" lang="en-IN" sz="1400" b="0" i="1"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 on which clauses amount to a qualification/adverse remark. But the ultimate responsibility would be that of the principal auditor</a:t>
            </a:r>
          </a:p>
          <a:p>
            <a:pPr marL="285750" marR="0" lvl="0" indent="-285750" algn="l" defTabSz="914400" rtl="0" eaLnBrk="1" fontAlgn="auto" latinLnBrk="0" hangingPunct="1">
              <a:lnSpc>
                <a:spcPct val="120000"/>
              </a:lnSpc>
              <a:spcBef>
                <a:spcPts val="0"/>
              </a:spcBef>
              <a:spcAft>
                <a:spcPts val="400"/>
              </a:spcAft>
              <a:buClr>
                <a:srgbClr val="FFE600"/>
              </a:buClr>
              <a:buSzPct val="70000"/>
              <a:buFont typeface="Arial" panose="020B0604020202020204" pitchFamily="34" charset="0"/>
              <a:buChar char="►"/>
              <a:tabLst/>
              <a:defRPr/>
            </a:pPr>
            <a:r>
              <a:rPr kumimoji="0" lang="en-IN" sz="1400" i="1"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Situations where the component auditor has reported on the financial statements of the component to the principal auditor but has not issued his statutory audit report by the date of the principal auditor’s audit report - the principal auditor should clearly mention while reporting on this clause, the name of the component and the fact that CARO report of that component has not been issued by its auditor till the date of principal auditor’s report</a:t>
            </a:r>
            <a:endParaRPr kumimoji="0" lang="en-IN" sz="140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endParaRPr>
          </a:p>
        </p:txBody>
      </p:sp>
      <p:sp>
        <p:nvSpPr>
          <p:cNvPr id="11" name="Rectangle: Single Corner Snipped 10">
            <a:extLst>
              <a:ext uri="{FF2B5EF4-FFF2-40B4-BE49-F238E27FC236}">
                <a16:creationId xmlns:a16="http://schemas.microsoft.com/office/drawing/2014/main" id="{83E613C2-ABEA-4BA0-BD51-80EAC346CEDE}"/>
              </a:ext>
            </a:extLst>
          </p:cNvPr>
          <p:cNvSpPr/>
          <p:nvPr/>
        </p:nvSpPr>
        <p:spPr>
          <a:xfrm>
            <a:off x="468506" y="2051142"/>
            <a:ext cx="3644263" cy="354840"/>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Key considerations</a:t>
            </a:r>
          </a:p>
        </p:txBody>
      </p:sp>
      <p:sp>
        <p:nvSpPr>
          <p:cNvPr id="13" name="Rectangle 12">
            <a:extLst>
              <a:ext uri="{FF2B5EF4-FFF2-40B4-BE49-F238E27FC236}">
                <a16:creationId xmlns:a16="http://schemas.microsoft.com/office/drawing/2014/main" id="{C7F6AE05-A02A-41D9-83AC-137C474669AA}"/>
              </a:ext>
            </a:extLst>
          </p:cNvPr>
          <p:cNvSpPr/>
          <p:nvPr/>
        </p:nvSpPr>
        <p:spPr>
          <a:xfrm>
            <a:off x="445116" y="960742"/>
            <a:ext cx="11520143" cy="973138"/>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R="0" lvl="0" algn="l" defTabSz="914400" rtl="0" eaLnBrk="1" fontAlgn="auto" latinLnBrk="0" hangingPunct="1">
              <a:lnSpc>
                <a:spcPct val="100000"/>
              </a:lnSpc>
              <a:spcBef>
                <a:spcPts val="300"/>
              </a:spcBef>
              <a:spcAft>
                <a:spcPts val="300"/>
              </a:spcAft>
              <a:buClr>
                <a:srgbClr val="FFE600"/>
              </a:buClr>
              <a:buSzPct val="70000"/>
              <a:tabLst/>
              <a:defRPr/>
            </a:pPr>
            <a:r>
              <a:rPr kumimoji="0" lang="en-IN" sz="1400" b="0"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Whether there have been any qualifications or adverse remarks by the respective auditors in the Companies (Auditor’s Report) Order (CARO) reports of the companies included in the consolidated financial statements, if yes, indicate the details of the companies and the paragraph numbers of the CARO report containing the qualifications or adverse remarks</a:t>
            </a:r>
          </a:p>
        </p:txBody>
      </p:sp>
    </p:spTree>
    <p:extLst>
      <p:ext uri="{BB962C8B-B14F-4D97-AF65-F5344CB8AC3E}">
        <p14:creationId xmlns:p14="http://schemas.microsoft.com/office/powerpoint/2010/main" val="31697187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Reporting on consolidated financial statements</a:t>
            </a:r>
          </a:p>
        </p:txBody>
      </p:sp>
      <p:sp>
        <p:nvSpPr>
          <p:cNvPr id="9" name="Rectangle 8">
            <a:extLst>
              <a:ext uri="{FF2B5EF4-FFF2-40B4-BE49-F238E27FC236}">
                <a16:creationId xmlns:a16="http://schemas.microsoft.com/office/drawing/2014/main" id="{A9926A6D-48FE-4593-9A0B-EA9303C556EB}"/>
              </a:ext>
            </a:extLst>
          </p:cNvPr>
          <p:cNvSpPr/>
          <p:nvPr/>
        </p:nvSpPr>
        <p:spPr>
          <a:xfrm>
            <a:off x="612775" y="1125539"/>
            <a:ext cx="3281361" cy="1627822"/>
          </a:xfrm>
          <a:prstGeom prst="rect">
            <a:avLst/>
          </a:prstGeom>
          <a:solidFill>
            <a:schemeClr val="bg2">
              <a:lumMod val="50000"/>
              <a:lumOff val="5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30000"/>
              </a:lnSpc>
              <a:spcBef>
                <a:spcPts val="0"/>
              </a:spcBef>
              <a:spcAft>
                <a:spcPts val="400"/>
              </a:spcAft>
              <a:buClrTx/>
              <a:buSzTx/>
              <a:buFontTx/>
              <a:buNone/>
              <a:tabLst/>
              <a:defRPr/>
            </a:pPr>
            <a:r>
              <a:rPr kumimoji="0" lang="en-IN" sz="1200" b="1" u="none" strike="noStrike" kern="1200" cap="none" spc="0" normalizeH="0" baseline="0" noProof="0" dirty="0">
                <a:ln>
                  <a:noFill/>
                </a:ln>
                <a:solidFill>
                  <a:srgbClr val="FFE600"/>
                </a:solidFill>
                <a:effectLst/>
                <a:uLnTx/>
                <a:uFillTx/>
                <a:latin typeface="EYInterstate" panose="02000503020000020004" pitchFamily="2" charset="0"/>
                <a:ea typeface="+mn-ea"/>
                <a:cs typeface="+mn-cs"/>
              </a:rPr>
              <a:t>Scenario 1</a:t>
            </a:r>
          </a:p>
          <a:p>
            <a:pPr marL="285750" indent="-285750">
              <a:spcAft>
                <a:spcPts val="400"/>
              </a:spcAft>
              <a:buClr>
                <a:srgbClr val="FFE600"/>
              </a:buClr>
              <a:buSzPct val="70000"/>
              <a:buFont typeface="Arial" panose="020B0604020202020204" pitchFamily="34" charset="0"/>
              <a:buChar char="►"/>
              <a:defRPr/>
            </a:pPr>
            <a:r>
              <a:rPr lang="en-IN" sz="1200" dirty="0">
                <a:solidFill>
                  <a:schemeClr val="bg1"/>
                </a:solidFill>
              </a:rPr>
              <a:t>Statutory audit reports AVAILABLE for all components</a:t>
            </a:r>
          </a:p>
        </p:txBody>
      </p:sp>
      <p:sp>
        <p:nvSpPr>
          <p:cNvPr id="12" name="Rectangle 11">
            <a:extLst>
              <a:ext uri="{FF2B5EF4-FFF2-40B4-BE49-F238E27FC236}">
                <a16:creationId xmlns:a16="http://schemas.microsoft.com/office/drawing/2014/main" id="{915728D8-B331-458A-9889-AD5EAC9B1487}"/>
              </a:ext>
            </a:extLst>
          </p:cNvPr>
          <p:cNvSpPr/>
          <p:nvPr/>
        </p:nvSpPr>
        <p:spPr>
          <a:xfrm>
            <a:off x="4114957" y="1125539"/>
            <a:ext cx="3732686" cy="1627822"/>
          </a:xfrm>
          <a:prstGeom prst="rect">
            <a:avLst/>
          </a:prstGeom>
          <a:solidFill>
            <a:schemeClr val="bg2">
              <a:lumMod val="50000"/>
              <a:lumOff val="5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30000"/>
              </a:lnSpc>
              <a:spcAft>
                <a:spcPts val="400"/>
              </a:spcAft>
              <a:defRPr/>
            </a:pPr>
            <a:r>
              <a:rPr lang="en-IN" sz="1200" b="1" dirty="0">
                <a:solidFill>
                  <a:srgbClr val="FFE600"/>
                </a:solidFill>
                <a:latin typeface="EYInterstate" panose="02000503020000020004" pitchFamily="2" charset="0"/>
              </a:rPr>
              <a:t>Scenario 2</a:t>
            </a:r>
          </a:p>
          <a:p>
            <a:pPr marL="285750" indent="-285750">
              <a:spcAft>
                <a:spcPts val="400"/>
              </a:spcAft>
              <a:buClr>
                <a:srgbClr val="FFE600"/>
              </a:buClr>
              <a:buSzPct val="70000"/>
              <a:buFont typeface="Arial" panose="020B0604020202020204" pitchFamily="34" charset="0"/>
              <a:buChar char="►"/>
              <a:defRPr/>
            </a:pPr>
            <a:r>
              <a:rPr lang="en-IN" sz="1200" dirty="0">
                <a:solidFill>
                  <a:schemeClr val="bg1"/>
                </a:solidFill>
              </a:rPr>
              <a:t>Statutory audit reports NOT AVAILABLE for any component</a:t>
            </a:r>
          </a:p>
          <a:p>
            <a:pPr marL="285750" indent="-285750">
              <a:spcAft>
                <a:spcPts val="400"/>
              </a:spcAft>
              <a:buClr>
                <a:srgbClr val="FFE600"/>
              </a:buClr>
              <a:buSzPct val="70000"/>
              <a:buFont typeface="Arial" panose="020B0604020202020204" pitchFamily="34" charset="0"/>
              <a:buChar char="►"/>
              <a:defRPr/>
            </a:pPr>
            <a:r>
              <a:rPr lang="en-IN" sz="1200" dirty="0">
                <a:solidFill>
                  <a:schemeClr val="bg1"/>
                </a:solidFill>
              </a:rPr>
              <a:t>Component auditor would PROVIDE INFORMATION on CARO in its audit report on group pack prepared for consolidation purpose</a:t>
            </a:r>
          </a:p>
        </p:txBody>
      </p:sp>
      <p:sp>
        <p:nvSpPr>
          <p:cNvPr id="15" name="Rectangle 14">
            <a:extLst>
              <a:ext uri="{FF2B5EF4-FFF2-40B4-BE49-F238E27FC236}">
                <a16:creationId xmlns:a16="http://schemas.microsoft.com/office/drawing/2014/main" id="{B17E5E07-FEE0-405D-A615-7D22354178EC}"/>
              </a:ext>
            </a:extLst>
          </p:cNvPr>
          <p:cNvSpPr/>
          <p:nvPr/>
        </p:nvSpPr>
        <p:spPr>
          <a:xfrm>
            <a:off x="8079425" y="1125539"/>
            <a:ext cx="3509008" cy="1627821"/>
          </a:xfrm>
          <a:prstGeom prst="rect">
            <a:avLst/>
          </a:prstGeom>
          <a:solidFill>
            <a:schemeClr val="bg2">
              <a:lumMod val="50000"/>
              <a:lumOff val="5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30000"/>
              </a:lnSpc>
              <a:spcAft>
                <a:spcPts val="400"/>
              </a:spcAft>
              <a:defRPr/>
            </a:pPr>
            <a:r>
              <a:rPr lang="en-IN" sz="1200" b="1" dirty="0">
                <a:solidFill>
                  <a:srgbClr val="FFE600"/>
                </a:solidFill>
                <a:latin typeface="EYInterstate" panose="02000503020000020004" pitchFamily="2" charset="0"/>
              </a:rPr>
              <a:t>Scenario 3</a:t>
            </a:r>
          </a:p>
          <a:p>
            <a:pPr marL="285750" marR="0" lvl="0" indent="-285750" algn="l" defTabSz="914400" rtl="0" eaLnBrk="1" fontAlgn="auto" latinLnBrk="0" hangingPunct="1">
              <a:spcBef>
                <a:spcPts val="0"/>
              </a:spcBef>
              <a:spcAft>
                <a:spcPts val="400"/>
              </a:spcAft>
              <a:buClr>
                <a:srgbClr val="FFE600"/>
              </a:buClr>
              <a:buSzPct val="70000"/>
              <a:buFont typeface="Arial" panose="020B0604020202020204" pitchFamily="34" charset="0"/>
              <a:buChar char="►"/>
              <a:tabLst/>
              <a:defRPr/>
            </a:pPr>
            <a:r>
              <a:rPr lang="en-IN" sz="1200" dirty="0">
                <a:solidFill>
                  <a:schemeClr val="bg1"/>
                </a:solidFill>
              </a:rPr>
              <a:t>Statutory audit reports NOT AVAILABLE for any component</a:t>
            </a:r>
          </a:p>
          <a:p>
            <a:pPr marL="285750" marR="0" lvl="0" indent="-285750" algn="l" defTabSz="914400" rtl="0" eaLnBrk="1" fontAlgn="auto" latinLnBrk="0" hangingPunct="1">
              <a:spcBef>
                <a:spcPts val="0"/>
              </a:spcBef>
              <a:spcAft>
                <a:spcPts val="400"/>
              </a:spcAft>
              <a:buClr>
                <a:srgbClr val="FFE600"/>
              </a:buClr>
              <a:buSzPct val="70000"/>
              <a:buFont typeface="Arial" panose="020B0604020202020204" pitchFamily="34" charset="0"/>
              <a:buChar char="►"/>
              <a:tabLst/>
              <a:defRPr/>
            </a:pPr>
            <a:r>
              <a:rPr lang="en-IN" sz="1200" dirty="0">
                <a:solidFill>
                  <a:schemeClr val="bg1"/>
                </a:solidFill>
              </a:rPr>
              <a:t>Component auditors UNABLE to complete audit of group pack prepared for consolidation purpose</a:t>
            </a:r>
          </a:p>
          <a:p>
            <a:pPr marL="285750" marR="0" lvl="0" indent="-285750" algn="l" defTabSz="914400" rtl="0" eaLnBrk="1" fontAlgn="auto" latinLnBrk="0" hangingPunct="1">
              <a:lnSpc>
                <a:spcPct val="130000"/>
              </a:lnSpc>
              <a:spcBef>
                <a:spcPts val="0"/>
              </a:spcBef>
              <a:spcAft>
                <a:spcPts val="400"/>
              </a:spcAft>
              <a:buClrTx/>
              <a:buSzTx/>
              <a:buFont typeface="Arial" panose="020B0604020202020204" pitchFamily="34" charset="0"/>
              <a:buChar char="►"/>
              <a:tabLst/>
              <a:defRPr/>
            </a:pPr>
            <a:endParaRPr lang="en-IN" sz="1200" dirty="0">
              <a:solidFill>
                <a:schemeClr val="bg1"/>
              </a:solidFill>
              <a:latin typeface="EYInterstate" panose="02000503020000020004" pitchFamily="2" charset="0"/>
            </a:endParaRPr>
          </a:p>
        </p:txBody>
      </p:sp>
      <p:sp>
        <p:nvSpPr>
          <p:cNvPr id="20" name="TextBox 19">
            <a:extLst>
              <a:ext uri="{FF2B5EF4-FFF2-40B4-BE49-F238E27FC236}">
                <a16:creationId xmlns:a16="http://schemas.microsoft.com/office/drawing/2014/main" id="{78524BD8-2202-44BD-A16E-2D0346CE4512}"/>
              </a:ext>
            </a:extLst>
          </p:cNvPr>
          <p:cNvSpPr txBox="1"/>
          <p:nvPr/>
        </p:nvSpPr>
        <p:spPr>
          <a:xfrm>
            <a:off x="609918" y="3297467"/>
            <a:ext cx="3281361" cy="2823820"/>
          </a:xfrm>
          <a:prstGeom prst="rect">
            <a:avLst/>
          </a:prstGeom>
          <a:noFill/>
          <a:ln>
            <a:solidFill>
              <a:schemeClr val="bg1">
                <a:lumMod val="75000"/>
              </a:schemeClr>
            </a:solidFill>
          </a:ln>
        </p:spPr>
        <p:txBody>
          <a:bodyPr wrap="square" lIns="72000" tIns="108000" rIns="72000" bIns="72000" rtlCol="0">
            <a:noAutofit/>
          </a:bodyPr>
          <a:lstStyle/>
          <a:p>
            <a:pPr marL="285750" marR="0" lvl="0" indent="-285750" algn="l" defTabSz="914400" rtl="0" eaLnBrk="1" fontAlgn="auto" latinLnBrk="0" hangingPunct="1">
              <a:spcBef>
                <a:spcPts val="0"/>
              </a:spcBef>
              <a:spcAft>
                <a:spcPts val="400"/>
              </a:spcAft>
              <a:buClr>
                <a:schemeClr val="bg2">
                  <a:lumMod val="65000"/>
                  <a:lumOff val="35000"/>
                </a:schemeClr>
              </a:buClr>
              <a:buSzPct val="70000"/>
              <a:buFont typeface="Arial" panose="020B0604020202020204" pitchFamily="34" charset="0"/>
              <a:buChar char="►"/>
              <a:tabLst/>
              <a:defRPr/>
            </a:pPr>
            <a:r>
              <a:rPr lang="en-IN" sz="1400" dirty="0">
                <a:solidFill>
                  <a:srgbClr val="2E2E38"/>
                </a:solidFill>
                <a:latin typeface="EYInterstate Light" panose="02000506000000020004" pitchFamily="2" charset="0"/>
              </a:rPr>
              <a:t>Basis the </a:t>
            </a:r>
            <a:r>
              <a:rPr lang="en-IN" sz="1400" u="sng" dirty="0">
                <a:solidFill>
                  <a:srgbClr val="2E2E38"/>
                </a:solidFill>
                <a:latin typeface="EYInterstate Light" panose="02000506000000020004" pitchFamily="2" charset="0"/>
              </a:rPr>
              <a:t>statutory audit report</a:t>
            </a:r>
            <a:r>
              <a:rPr lang="en-IN" sz="1400" dirty="0">
                <a:solidFill>
                  <a:srgbClr val="2E2E38"/>
                </a:solidFill>
                <a:latin typeface="EYInterstate Light" panose="02000506000000020004" pitchFamily="2" charset="0"/>
              </a:rPr>
              <a:t> of the component, principal auditor to identify clauses having qualification/ adverse remarks</a:t>
            </a:r>
          </a:p>
          <a:p>
            <a:pPr marL="285750" marR="0" lvl="0" indent="-285750" algn="l" defTabSz="914400" rtl="0" eaLnBrk="1" fontAlgn="auto" latinLnBrk="0" hangingPunct="1">
              <a:spcBef>
                <a:spcPts val="0"/>
              </a:spcBef>
              <a:spcAft>
                <a:spcPts val="400"/>
              </a:spcAft>
              <a:buClr>
                <a:schemeClr val="bg2">
                  <a:lumMod val="65000"/>
                  <a:lumOff val="35000"/>
                </a:schemeClr>
              </a:buClr>
              <a:buSzPct val="70000"/>
              <a:buFont typeface="Arial" panose="020B0604020202020204" pitchFamily="34" charset="0"/>
              <a:buChar char="►"/>
              <a:tabLst/>
              <a:defRPr/>
            </a:pPr>
            <a:r>
              <a:rPr kumimoji="0" lang="en-IN" sz="140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Cross reference to be made to the Other Matters paragraph which state the fact of reliance placed on audit </a:t>
            </a:r>
            <a:r>
              <a:rPr lang="en-IN" sz="1400" dirty="0">
                <a:solidFill>
                  <a:srgbClr val="2E2E38"/>
                </a:solidFill>
                <a:latin typeface="EYInterstate Light" panose="02000506000000020004" pitchFamily="2" charset="0"/>
              </a:rPr>
              <a:t>report </a:t>
            </a:r>
            <a:r>
              <a:rPr kumimoji="0" lang="en-IN" sz="140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of the component auditor</a:t>
            </a:r>
            <a:endParaRPr kumimoji="0" lang="en-IN" sz="1400" b="1"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endParaRPr>
          </a:p>
        </p:txBody>
      </p:sp>
      <p:sp>
        <p:nvSpPr>
          <p:cNvPr id="21" name="Rectangle: Single Corner Snipped 20">
            <a:extLst>
              <a:ext uri="{FF2B5EF4-FFF2-40B4-BE49-F238E27FC236}">
                <a16:creationId xmlns:a16="http://schemas.microsoft.com/office/drawing/2014/main" id="{5F750E3A-0677-4E39-B4D8-46FF9FF2AE76}"/>
              </a:ext>
            </a:extLst>
          </p:cNvPr>
          <p:cNvSpPr/>
          <p:nvPr/>
        </p:nvSpPr>
        <p:spPr>
          <a:xfrm>
            <a:off x="612775" y="2885989"/>
            <a:ext cx="3281361" cy="323597"/>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b="1" dirty="0">
                <a:solidFill>
                  <a:srgbClr val="2E2E38"/>
                </a:solidFill>
                <a:latin typeface="EYInterstate" panose="02000503020000020004" pitchFamily="2" charset="0"/>
              </a:rPr>
              <a:t>Points for discussion</a:t>
            </a:r>
            <a:endPar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endParaRPr>
          </a:p>
        </p:txBody>
      </p:sp>
      <p:sp>
        <p:nvSpPr>
          <p:cNvPr id="10" name="TextBox 9">
            <a:extLst>
              <a:ext uri="{FF2B5EF4-FFF2-40B4-BE49-F238E27FC236}">
                <a16:creationId xmlns:a16="http://schemas.microsoft.com/office/drawing/2014/main" id="{89CABA94-7943-48C9-B51C-041B32D77CBC}"/>
              </a:ext>
            </a:extLst>
          </p:cNvPr>
          <p:cNvSpPr txBox="1"/>
          <p:nvPr/>
        </p:nvSpPr>
        <p:spPr>
          <a:xfrm>
            <a:off x="4114956" y="3297467"/>
            <a:ext cx="3728595" cy="2794184"/>
          </a:xfrm>
          <a:prstGeom prst="rect">
            <a:avLst/>
          </a:prstGeom>
          <a:noFill/>
          <a:ln>
            <a:solidFill>
              <a:schemeClr val="bg1">
                <a:lumMod val="75000"/>
              </a:schemeClr>
            </a:solidFill>
          </a:ln>
        </p:spPr>
        <p:txBody>
          <a:bodyPr wrap="square" lIns="72000" tIns="108000" rIns="72000" bIns="72000" rtlCol="0">
            <a:noAutofit/>
          </a:bodyPr>
          <a:lstStyle/>
          <a:p>
            <a:pPr marL="285750" indent="-285750">
              <a:spcAft>
                <a:spcPts val="400"/>
              </a:spcAft>
              <a:buClr>
                <a:schemeClr val="bg2">
                  <a:lumMod val="65000"/>
                  <a:lumOff val="35000"/>
                </a:schemeClr>
              </a:buClr>
              <a:buSzPct val="70000"/>
              <a:buFont typeface="Arial" panose="020B0604020202020204" pitchFamily="34" charset="0"/>
              <a:buChar char="►"/>
              <a:defRPr/>
            </a:pPr>
            <a:r>
              <a:rPr lang="en-IN" sz="1400" dirty="0">
                <a:solidFill>
                  <a:srgbClr val="2E2E38"/>
                </a:solidFill>
                <a:latin typeface="EYInterstate Light" panose="02000506000000020004" pitchFamily="2" charset="0"/>
              </a:rPr>
              <a:t>Basis the audit report on group pack, principal auditor to identify clauses having qualification/ adverse remarks</a:t>
            </a:r>
          </a:p>
          <a:p>
            <a:pPr marL="285750" indent="-285750">
              <a:spcAft>
                <a:spcPts val="400"/>
              </a:spcAft>
              <a:buClr>
                <a:schemeClr val="bg2">
                  <a:lumMod val="65000"/>
                  <a:lumOff val="35000"/>
                </a:schemeClr>
              </a:buClr>
              <a:buSzPct val="70000"/>
              <a:buFont typeface="Arial" panose="020B0604020202020204" pitchFamily="34" charset="0"/>
              <a:buChar char="►"/>
              <a:defRPr/>
            </a:pPr>
            <a:r>
              <a:rPr lang="en-IN" sz="1400" dirty="0">
                <a:solidFill>
                  <a:srgbClr val="2E2E38"/>
                </a:solidFill>
                <a:latin typeface="EYInterstate Light" panose="02000506000000020004" pitchFamily="2" charset="0"/>
              </a:rPr>
              <a:t>Principal auditor to state the name of such entities and the fact that statutory report of these component has not been issued till the date of principal auditor’s report</a:t>
            </a:r>
          </a:p>
          <a:p>
            <a:pPr marL="285750" indent="-285750">
              <a:spcAft>
                <a:spcPts val="400"/>
              </a:spcAft>
              <a:buClr>
                <a:schemeClr val="bg2">
                  <a:lumMod val="65000"/>
                  <a:lumOff val="35000"/>
                </a:schemeClr>
              </a:buClr>
              <a:buSzPct val="70000"/>
              <a:buFont typeface="Arial" panose="020B0604020202020204" pitchFamily="34" charset="0"/>
              <a:buChar char="►"/>
              <a:defRPr/>
            </a:pPr>
            <a:r>
              <a:rPr lang="en-IN" sz="1400" dirty="0">
                <a:solidFill>
                  <a:srgbClr val="2E2E38"/>
                </a:solidFill>
                <a:latin typeface="EYInterstate Light" panose="02000506000000020004" pitchFamily="2" charset="0"/>
              </a:rPr>
              <a:t>Cross reference to be made to the Other Matters paragraph which state the fact of reliance placed on audit report of the component auditor</a:t>
            </a:r>
          </a:p>
        </p:txBody>
      </p:sp>
      <p:sp>
        <p:nvSpPr>
          <p:cNvPr id="11" name="Rectangle: Single Corner Snipped 10">
            <a:extLst>
              <a:ext uri="{FF2B5EF4-FFF2-40B4-BE49-F238E27FC236}">
                <a16:creationId xmlns:a16="http://schemas.microsoft.com/office/drawing/2014/main" id="{9554A50D-236F-4864-8414-8578DCC28D3C}"/>
              </a:ext>
            </a:extLst>
          </p:cNvPr>
          <p:cNvSpPr/>
          <p:nvPr/>
        </p:nvSpPr>
        <p:spPr>
          <a:xfrm>
            <a:off x="4114957" y="2885989"/>
            <a:ext cx="3732686" cy="350520"/>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b="1" dirty="0">
                <a:solidFill>
                  <a:srgbClr val="2E2E38"/>
                </a:solidFill>
                <a:latin typeface="EYInterstate" panose="02000503020000020004" pitchFamily="2" charset="0"/>
              </a:rPr>
              <a:t>Points for discussion</a:t>
            </a:r>
            <a:endPar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endParaRPr>
          </a:p>
        </p:txBody>
      </p:sp>
      <p:sp>
        <p:nvSpPr>
          <p:cNvPr id="13" name="TextBox 12">
            <a:extLst>
              <a:ext uri="{FF2B5EF4-FFF2-40B4-BE49-F238E27FC236}">
                <a16:creationId xmlns:a16="http://schemas.microsoft.com/office/drawing/2014/main" id="{E9A78308-0AE1-4822-B774-E70796DABB44}"/>
              </a:ext>
            </a:extLst>
          </p:cNvPr>
          <p:cNvSpPr txBox="1"/>
          <p:nvPr/>
        </p:nvSpPr>
        <p:spPr>
          <a:xfrm>
            <a:off x="8079425" y="3297466"/>
            <a:ext cx="3506150" cy="2794183"/>
          </a:xfrm>
          <a:prstGeom prst="rect">
            <a:avLst/>
          </a:prstGeom>
          <a:noFill/>
          <a:ln>
            <a:solidFill>
              <a:schemeClr val="bg1">
                <a:lumMod val="75000"/>
              </a:schemeClr>
            </a:solidFill>
          </a:ln>
        </p:spPr>
        <p:txBody>
          <a:bodyPr wrap="square" lIns="72000" tIns="108000" rIns="72000" bIns="72000" rtlCol="0">
            <a:noAutofit/>
          </a:bodyPr>
          <a:lstStyle/>
          <a:p>
            <a:pPr marL="285750" indent="-285750">
              <a:spcAft>
                <a:spcPts val="400"/>
              </a:spcAft>
              <a:buClr>
                <a:schemeClr val="bg2">
                  <a:lumMod val="65000"/>
                  <a:lumOff val="35000"/>
                </a:schemeClr>
              </a:buClr>
              <a:buSzPct val="70000"/>
              <a:buFont typeface="Arial" panose="020B0604020202020204" pitchFamily="34" charset="0"/>
              <a:buChar char="►"/>
              <a:defRPr/>
            </a:pPr>
            <a:r>
              <a:rPr lang="en-IN" sz="1400" dirty="0">
                <a:solidFill>
                  <a:srgbClr val="2E2E38"/>
                </a:solidFill>
                <a:latin typeface="EYInterstate Light" panose="02000506000000020004" pitchFamily="2" charset="0"/>
              </a:rPr>
              <a:t>Principal auditor to state the name of such entities and the fact that CARO report of these component has not been issued till the date of principal auditor’s report</a:t>
            </a:r>
          </a:p>
          <a:p>
            <a:pPr marL="285750" indent="-285750">
              <a:spcAft>
                <a:spcPts val="400"/>
              </a:spcAft>
              <a:buClr>
                <a:schemeClr val="bg2">
                  <a:lumMod val="65000"/>
                  <a:lumOff val="35000"/>
                </a:schemeClr>
              </a:buClr>
              <a:buSzPct val="70000"/>
              <a:buFont typeface="Arial" panose="020B0604020202020204" pitchFamily="34" charset="0"/>
              <a:buChar char="►"/>
              <a:defRPr/>
            </a:pPr>
            <a:r>
              <a:rPr lang="en-IN" sz="1400" dirty="0">
                <a:solidFill>
                  <a:srgbClr val="2E2E38"/>
                </a:solidFill>
                <a:latin typeface="EYInterstate Light" panose="02000506000000020004" pitchFamily="2" charset="0"/>
              </a:rPr>
              <a:t>Cross reference to be made to the Other Matters paragraph which state the such components are unaudited. </a:t>
            </a:r>
          </a:p>
        </p:txBody>
      </p:sp>
      <p:sp>
        <p:nvSpPr>
          <p:cNvPr id="14" name="Rectangle: Single Corner Snipped 13">
            <a:extLst>
              <a:ext uri="{FF2B5EF4-FFF2-40B4-BE49-F238E27FC236}">
                <a16:creationId xmlns:a16="http://schemas.microsoft.com/office/drawing/2014/main" id="{CA6364BA-A76A-4F3A-A1BE-67145F2D4FC7}"/>
              </a:ext>
            </a:extLst>
          </p:cNvPr>
          <p:cNvSpPr/>
          <p:nvPr/>
        </p:nvSpPr>
        <p:spPr>
          <a:xfrm>
            <a:off x="8079425" y="2885989"/>
            <a:ext cx="3509008" cy="296674"/>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400" b="1" dirty="0">
                <a:solidFill>
                  <a:srgbClr val="2E2E38"/>
                </a:solidFill>
                <a:latin typeface="EYInterstate" panose="02000503020000020004" pitchFamily="2" charset="0"/>
              </a:rPr>
              <a:t>Points for discussion</a:t>
            </a:r>
            <a:endPar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endParaRPr>
          </a:p>
        </p:txBody>
      </p:sp>
    </p:spTree>
    <p:extLst>
      <p:ext uri="{BB962C8B-B14F-4D97-AF65-F5344CB8AC3E}">
        <p14:creationId xmlns:p14="http://schemas.microsoft.com/office/powerpoint/2010/main" val="874357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3">
            <a:extLst>
              <a:ext uri="{FF2B5EF4-FFF2-40B4-BE49-F238E27FC236}">
                <a16:creationId xmlns:a16="http://schemas.microsoft.com/office/drawing/2014/main" id="{C80EBCEF-9953-4EA8-B7FF-4B9CDEFB6F59}"/>
              </a:ext>
            </a:extLst>
          </p:cNvPr>
          <p:cNvSpPr>
            <a:spLocks noGrp="1"/>
          </p:cNvSpPr>
          <p:nvPr>
            <p:ph type="title"/>
          </p:nvPr>
        </p:nvSpPr>
        <p:spPr>
          <a:xfrm>
            <a:off x="612776" y="295832"/>
            <a:ext cx="10972800" cy="590572"/>
          </a:xfrm>
        </p:spPr>
        <p:txBody>
          <a:bodyPr>
            <a:normAutofit/>
          </a:bodyPr>
          <a:lstStyle/>
          <a:p>
            <a:r>
              <a:rPr lang="en-IN" dirty="0"/>
              <a:t>Interplay between Schedule III and reporting under CARO 2020</a:t>
            </a:r>
          </a:p>
        </p:txBody>
      </p:sp>
      <p:graphicFrame>
        <p:nvGraphicFramePr>
          <p:cNvPr id="7" name="Table 7">
            <a:extLst>
              <a:ext uri="{FF2B5EF4-FFF2-40B4-BE49-F238E27FC236}">
                <a16:creationId xmlns:a16="http://schemas.microsoft.com/office/drawing/2014/main" id="{C1FFB6B9-76B3-4398-9CDF-8B0B73515AEE}"/>
              </a:ext>
            </a:extLst>
          </p:cNvPr>
          <p:cNvGraphicFramePr>
            <a:graphicFrameLocks noGrp="1"/>
          </p:cNvGraphicFramePr>
          <p:nvPr/>
        </p:nvGraphicFramePr>
        <p:xfrm>
          <a:off x="626746" y="886404"/>
          <a:ext cx="10972483" cy="5466508"/>
        </p:xfrm>
        <a:graphic>
          <a:graphicData uri="http://schemas.openxmlformats.org/drawingml/2006/table">
            <a:tbl>
              <a:tblPr firstRow="1" bandRow="1">
                <a:tableStyleId>{5C22544A-7EE6-4342-B048-85BDC9FD1C3A}</a:tableStyleId>
              </a:tblPr>
              <a:tblGrid>
                <a:gridCol w="507101">
                  <a:extLst>
                    <a:ext uri="{9D8B030D-6E8A-4147-A177-3AD203B41FA5}">
                      <a16:colId xmlns:a16="http://schemas.microsoft.com/office/drawing/2014/main" val="2879826487"/>
                    </a:ext>
                  </a:extLst>
                </a:gridCol>
                <a:gridCol w="10465382">
                  <a:extLst>
                    <a:ext uri="{9D8B030D-6E8A-4147-A177-3AD203B41FA5}">
                      <a16:colId xmlns:a16="http://schemas.microsoft.com/office/drawing/2014/main" val="573632808"/>
                    </a:ext>
                  </a:extLst>
                </a:gridCol>
              </a:tblGrid>
              <a:tr h="362444">
                <a:tc>
                  <a:txBody>
                    <a:bodyPr/>
                    <a:lstStyle/>
                    <a:p>
                      <a:r>
                        <a:rPr lang="en-IN" sz="1200" dirty="0">
                          <a:solidFill>
                            <a:srgbClr val="2E2E38"/>
                          </a:solidFill>
                        </a:rPr>
                        <a:t>No</a:t>
                      </a:r>
                    </a:p>
                  </a:txBody>
                  <a:tcPr marL="91392" marR="91392" marT="45696" marB="456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sz="1200" dirty="0">
                          <a:solidFill>
                            <a:srgbClr val="2E2E38"/>
                          </a:solidFill>
                        </a:rPr>
                        <a:t>CARO Reporting and </a:t>
                      </a:r>
                      <a:r>
                        <a:rPr lang="en-IN" sz="1200" dirty="0" err="1">
                          <a:solidFill>
                            <a:srgbClr val="2E2E38"/>
                          </a:solidFill>
                        </a:rPr>
                        <a:t>Sch</a:t>
                      </a:r>
                      <a:r>
                        <a:rPr lang="en-IN" sz="1200" dirty="0">
                          <a:solidFill>
                            <a:srgbClr val="2E2E38"/>
                          </a:solidFill>
                        </a:rPr>
                        <a:t> III</a:t>
                      </a:r>
                    </a:p>
                  </a:txBody>
                  <a:tcPr marL="91392" marR="91392" marT="45696" marB="456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0183189"/>
                  </a:ext>
                </a:extLst>
              </a:tr>
              <a:tr h="304641">
                <a:tc>
                  <a:txBody>
                    <a:bodyPr/>
                    <a:lstStyle/>
                    <a:p>
                      <a:pPr marL="0" indent="0">
                        <a:buFont typeface="Arial" panose="020B0604020202020204" pitchFamily="34" charset="0"/>
                        <a:buNone/>
                      </a:pPr>
                      <a:r>
                        <a:rPr lang="en-IN" sz="1200" dirty="0"/>
                        <a:t>1</a:t>
                      </a:r>
                    </a:p>
                  </a:txBody>
                  <a:tcPr marL="91392" marR="91392" marT="45696" marB="456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sz="1200" dirty="0"/>
                        <a:t>Title deeds of all the immovable properties are held in the name of the company. If not, provide prescribed details </a:t>
                      </a:r>
                      <a:r>
                        <a:rPr lang="it-IT" sz="1200" dirty="0"/>
                        <a:t>[Clause 3(i)(c)]</a:t>
                      </a:r>
                      <a:endParaRPr lang="en-IN" sz="1200" dirty="0"/>
                    </a:p>
                  </a:txBody>
                  <a:tcPr marL="91392" marR="91392" marT="45696" marB="456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72103401"/>
                  </a:ext>
                </a:extLst>
              </a:tr>
              <a:tr h="497473">
                <a:tc>
                  <a:txBody>
                    <a:bodyPr/>
                    <a:lstStyle/>
                    <a:p>
                      <a:r>
                        <a:rPr lang="en-IN" sz="1200" dirty="0"/>
                        <a:t>2</a:t>
                      </a:r>
                    </a:p>
                  </a:txBody>
                  <a:tcPr marL="91392" marR="91392" marT="45696" marB="456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IN" sz="1200" dirty="0"/>
                        <a:t>For revalued PPE (including Right of Use assets) or IA whether the revaluation is based on the valuation by a Registered Valuer and specify the amount of change, if change is 10% or more in the aggregate of the net carrying value of each class of PPE or / IA </a:t>
                      </a:r>
                      <a:r>
                        <a:rPr lang="it-IT" sz="1200" dirty="0"/>
                        <a:t>[Clause 3(i)(d)]</a:t>
                      </a:r>
                      <a:endParaRPr lang="en-IN" sz="1200" dirty="0"/>
                    </a:p>
                  </a:txBody>
                  <a:tcPr marL="91392" marR="91392" marT="45696" marB="456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0734208"/>
                  </a:ext>
                </a:extLst>
              </a:tr>
              <a:tr h="346068">
                <a:tc>
                  <a:txBody>
                    <a:bodyPr/>
                    <a:lstStyle/>
                    <a:p>
                      <a:r>
                        <a:rPr lang="en-IN" sz="1200" dirty="0"/>
                        <a:t>3</a:t>
                      </a:r>
                    </a:p>
                  </a:txBody>
                  <a:tcPr marL="91392" marR="91392" marT="45696" marB="456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IN" sz="1200" dirty="0"/>
                        <a:t>Proceedings initiated/ pending against the company for holding any benami property under the Benami Transactions (Prohibition) Act, and rules</a:t>
                      </a:r>
                    </a:p>
                  </a:txBody>
                  <a:tcPr marL="91392" marR="91392" marT="45696" marB="456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0353667"/>
                  </a:ext>
                </a:extLst>
              </a:tr>
              <a:tr h="456962">
                <a:tc>
                  <a:txBody>
                    <a:bodyPr/>
                    <a:lstStyle/>
                    <a:p>
                      <a:r>
                        <a:rPr lang="en-IN" sz="1200" dirty="0"/>
                        <a:t>4</a:t>
                      </a:r>
                    </a:p>
                  </a:txBody>
                  <a:tcPr marL="91392" marR="91392" marT="45696" marB="456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IN" sz="1200" dirty="0"/>
                        <a:t>For sanctioned working capital limits in excess of five crore rupees secured by current assets, whether the quarterly returns are in agreement with books of account, if not, give details; [Clause 3(ii)(b)] - </a:t>
                      </a:r>
                      <a:r>
                        <a:rPr lang="en-IN" sz="1200" b="1" u="sng" dirty="0" err="1"/>
                        <a:t>Sch</a:t>
                      </a:r>
                      <a:r>
                        <a:rPr lang="en-IN" sz="1200" b="1" u="sng" dirty="0"/>
                        <a:t> III covers all borrowings and no monetary threshold</a:t>
                      </a:r>
                    </a:p>
                  </a:txBody>
                  <a:tcPr marL="91392" marR="91392" marT="45696" marB="456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84506976"/>
                  </a:ext>
                </a:extLst>
              </a:tr>
              <a:tr h="639747">
                <a:tc>
                  <a:txBody>
                    <a:bodyPr/>
                    <a:lstStyle/>
                    <a:p>
                      <a:pPr marL="0" indent="0">
                        <a:buFont typeface="Arial" panose="020B0604020202020204" pitchFamily="34" charset="0"/>
                        <a:buNone/>
                      </a:pPr>
                      <a:r>
                        <a:rPr lang="en-IN" sz="1200" dirty="0"/>
                        <a:t>5</a:t>
                      </a:r>
                    </a:p>
                  </a:txBody>
                  <a:tcPr marL="91392" marR="91392" marT="45696" marB="456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IN" sz="1200" dirty="0"/>
                        <a:t>Whether the company has granted any loans or advances in the nature of loans </a:t>
                      </a:r>
                      <a:r>
                        <a:rPr lang="en-IN" sz="1200" b="1" u="sng" dirty="0"/>
                        <a:t>either repayable on demand </a:t>
                      </a:r>
                      <a:r>
                        <a:rPr lang="en-IN" sz="1200" dirty="0"/>
                        <a:t>or </a:t>
                      </a:r>
                      <a:r>
                        <a:rPr lang="en-IN" sz="1200" b="1" u="sng" dirty="0"/>
                        <a:t>without specifying any terms or period of repayment</a:t>
                      </a:r>
                      <a:r>
                        <a:rPr lang="en-IN" sz="1200" dirty="0"/>
                        <a:t>, if so, specify the aggregate amount, percentage to the total loans granted, aggregate amount of loans granted to Promoters, related parties as defined in section 2 (76) </a:t>
                      </a:r>
                      <a:r>
                        <a:rPr lang="it-IT" sz="1200" dirty="0"/>
                        <a:t>Clause 3(iii)(f)] – </a:t>
                      </a:r>
                      <a:r>
                        <a:rPr lang="it-IT" sz="1200" b="1" u="sng" dirty="0"/>
                        <a:t>Sch III – transactions with promoters, etc to be disclosed</a:t>
                      </a:r>
                      <a:endParaRPr lang="en-IN" sz="1200" b="1" u="sng" dirty="0"/>
                    </a:p>
                  </a:txBody>
                  <a:tcPr marL="91392" marR="91392" marT="45696" marB="456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17742382"/>
                  </a:ext>
                </a:extLst>
              </a:tr>
              <a:tr h="470861">
                <a:tc>
                  <a:txBody>
                    <a:bodyPr/>
                    <a:lstStyle/>
                    <a:p>
                      <a:r>
                        <a:rPr lang="en-IN" sz="1200" dirty="0"/>
                        <a:t>6</a:t>
                      </a:r>
                    </a:p>
                  </a:txBody>
                  <a:tcPr marL="91392" marR="91392" marT="45696" marB="456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IN" sz="1200" dirty="0"/>
                        <a:t>Transactions not recorded in the books have been surrendered or disclosed as income during the year in tax assessments under Income Tax Act, if so, whether the previously unrecorded income has been properly recorded in the books of account during the year [</a:t>
                      </a:r>
                      <a:r>
                        <a:rPr lang="it-IT" sz="1200" dirty="0"/>
                        <a:t>Clause 3(viii)]</a:t>
                      </a:r>
                      <a:endParaRPr lang="en-IN" sz="1200" dirty="0"/>
                    </a:p>
                  </a:txBody>
                  <a:tcPr marL="91392" marR="91392" marT="45696" marB="456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60900403"/>
                  </a:ext>
                </a:extLst>
              </a:tr>
              <a:tr h="297807">
                <a:tc>
                  <a:txBody>
                    <a:bodyPr/>
                    <a:lstStyle/>
                    <a:p>
                      <a:r>
                        <a:rPr lang="en-IN" sz="1200" dirty="0"/>
                        <a:t>7</a:t>
                      </a:r>
                    </a:p>
                  </a:txBody>
                  <a:tcPr marL="91392" marR="91392" marT="45696" marB="456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IN" sz="1200" dirty="0"/>
                        <a:t>Whether the company is a declared wilful defaulter by any bank or financial institution or other lender [Clause 3(ix)(b)]</a:t>
                      </a:r>
                    </a:p>
                  </a:txBody>
                  <a:tcPr marL="91392" marR="91392" marT="45696" marB="456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7184771"/>
                  </a:ext>
                </a:extLst>
              </a:tr>
              <a:tr h="456962">
                <a:tc>
                  <a:txBody>
                    <a:bodyPr/>
                    <a:lstStyle/>
                    <a:p>
                      <a:r>
                        <a:rPr lang="en-IN" sz="1200" dirty="0"/>
                        <a:t>8</a:t>
                      </a:r>
                    </a:p>
                  </a:txBody>
                  <a:tcPr marL="91392" marR="91392" marT="45696" marB="456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IN" sz="1200" dirty="0"/>
                        <a:t>Whether term loans were applied for the purpose for which the loans were obtained; if not, the amount of loan so diverted and the purpose for which it is used may be reported [Clause 3(ix)(c)] – </a:t>
                      </a:r>
                      <a:r>
                        <a:rPr lang="en-IN" sz="1200" b="1" u="sng" dirty="0" err="1"/>
                        <a:t>Sch</a:t>
                      </a:r>
                      <a:r>
                        <a:rPr lang="en-IN" sz="1200" b="1" u="sng" dirty="0"/>
                        <a:t> III covers all borrowings and where used</a:t>
                      </a:r>
                    </a:p>
                  </a:txBody>
                  <a:tcPr marL="91392" marR="91392" marT="45696" marB="456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57613912"/>
                  </a:ext>
                </a:extLst>
              </a:tr>
              <a:tr h="920017">
                <a:tc>
                  <a:txBody>
                    <a:bodyPr/>
                    <a:lstStyle/>
                    <a:p>
                      <a:pPr marL="0" indent="0">
                        <a:buFont typeface="Arial" panose="020B0604020202020204" pitchFamily="34" charset="0"/>
                        <a:buNone/>
                      </a:pPr>
                      <a:r>
                        <a:rPr lang="en-IN" sz="1200" dirty="0"/>
                        <a:t>9</a:t>
                      </a:r>
                    </a:p>
                  </a:txBody>
                  <a:tcPr marL="91392" marR="91392" marT="45696" marB="456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IN" sz="1200" dirty="0"/>
                        <a:t>Whether any material uncertainty exists that company is capable of meeting its liabilities within a period of one year from the balance sheet date on the basis of the </a:t>
                      </a:r>
                      <a:r>
                        <a:rPr lang="en-IN" sz="1200" b="1" dirty="0"/>
                        <a:t>financial ratios, </a:t>
                      </a:r>
                      <a:r>
                        <a:rPr lang="en-IN" sz="1200" dirty="0"/>
                        <a:t>ageing and expected dates of realisation of financial assets and payment of financial liabilities, other information accompanying the financial statements, the auditor’s knowledge of the Board of Directors and management plans [Clause 3(xix)] – </a:t>
                      </a:r>
                      <a:r>
                        <a:rPr lang="en-IN" sz="1200" b="1" u="sng" dirty="0" err="1"/>
                        <a:t>Sch</a:t>
                      </a:r>
                      <a:r>
                        <a:rPr lang="en-IN" sz="1200" b="1" u="sng" dirty="0"/>
                        <a:t> III – 8 ratios to be disclosed with management comments for changes &gt; 25% from PY</a:t>
                      </a:r>
                    </a:p>
                  </a:txBody>
                  <a:tcPr marL="91392" marR="91392" marT="45696" marB="456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8392490"/>
                  </a:ext>
                </a:extLst>
              </a:tr>
              <a:tr h="712861">
                <a:tc>
                  <a:txBody>
                    <a:bodyPr/>
                    <a:lstStyle/>
                    <a:p>
                      <a:r>
                        <a:rPr lang="en-IN" sz="1200" dirty="0"/>
                        <a:t>10</a:t>
                      </a:r>
                    </a:p>
                  </a:txBody>
                  <a:tcPr marL="91392" marR="91392" marT="45696" marB="456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IN" sz="1200" dirty="0"/>
                        <a:t>CSR compliance – Whether unspent amount transferred to a specified fund within a period of 6 months of the expiry of the FY.  For any ongoing project, unspent amount transferred to special account [Clause 3(xx)]</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IN" sz="1200" b="1" u="sng" dirty="0" err="1"/>
                        <a:t>Sch</a:t>
                      </a:r>
                      <a:r>
                        <a:rPr lang="en-IN" sz="1200" b="1" u="sng" dirty="0"/>
                        <a:t> III - Details of CSR - amount to be spent, shortfall, total of previous years, reason for shortfall and nature of CSR activities</a:t>
                      </a:r>
                    </a:p>
                  </a:txBody>
                  <a:tcPr marL="91392" marR="91392" marT="45696" marB="456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1979003"/>
                  </a:ext>
                </a:extLst>
              </a:tr>
            </a:tbl>
          </a:graphicData>
        </a:graphic>
      </p:graphicFrame>
    </p:spTree>
    <p:extLst>
      <p:ext uri="{BB962C8B-B14F-4D97-AF65-F5344CB8AC3E}">
        <p14:creationId xmlns:p14="http://schemas.microsoft.com/office/powerpoint/2010/main" val="27715133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E6BB14A-D8A1-4617-B202-43BDB4E2F34C}"/>
              </a:ext>
            </a:extLst>
          </p:cNvPr>
          <p:cNvSpPr>
            <a:spLocks noGrp="1"/>
          </p:cNvSpPr>
          <p:nvPr>
            <p:ph type="title"/>
          </p:nvPr>
        </p:nvSpPr>
        <p:spPr>
          <a:xfrm>
            <a:off x="609918" y="249595"/>
            <a:ext cx="10978515" cy="590880"/>
          </a:xfrm>
        </p:spPr>
        <p:txBody>
          <a:bodyPr/>
          <a:lstStyle/>
          <a:p>
            <a:r>
              <a:rPr lang="en-IN" dirty="0"/>
              <a:t>Conclusion</a:t>
            </a:r>
          </a:p>
        </p:txBody>
      </p:sp>
      <p:sp>
        <p:nvSpPr>
          <p:cNvPr id="5" name="Oval 4">
            <a:extLst>
              <a:ext uri="{FF2B5EF4-FFF2-40B4-BE49-F238E27FC236}">
                <a16:creationId xmlns:a16="http://schemas.microsoft.com/office/drawing/2014/main" id="{AFAFBA8E-B238-4177-BDB5-62BF022716FB}"/>
              </a:ext>
            </a:extLst>
          </p:cNvPr>
          <p:cNvSpPr/>
          <p:nvPr/>
        </p:nvSpPr>
        <p:spPr>
          <a:xfrm>
            <a:off x="4851057" y="2994364"/>
            <a:ext cx="2504575" cy="1623298"/>
          </a:xfrm>
          <a:prstGeom prst="ellipse">
            <a:avLst/>
          </a:prstGeom>
          <a:solidFill>
            <a:srgbClr val="D2D2DA"/>
          </a:solidFill>
          <a:ln w="9525">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400" b="1" dirty="0">
              <a:solidFill>
                <a:schemeClr val="bg2"/>
              </a:solidFill>
            </a:endParaRPr>
          </a:p>
          <a:p>
            <a:pPr algn="ctr"/>
            <a:r>
              <a:rPr lang="en-IN" sz="1600" b="1" dirty="0">
                <a:solidFill>
                  <a:schemeClr val="bg2"/>
                </a:solidFill>
              </a:rPr>
              <a:t>Effects of CARO 2020</a:t>
            </a:r>
          </a:p>
        </p:txBody>
      </p:sp>
      <p:sp>
        <p:nvSpPr>
          <p:cNvPr id="7" name="Oval 6">
            <a:extLst>
              <a:ext uri="{FF2B5EF4-FFF2-40B4-BE49-F238E27FC236}">
                <a16:creationId xmlns:a16="http://schemas.microsoft.com/office/drawing/2014/main" id="{573C3DD1-D54B-4D5A-8889-FFB9778140EF}"/>
              </a:ext>
            </a:extLst>
          </p:cNvPr>
          <p:cNvSpPr/>
          <p:nvPr/>
        </p:nvSpPr>
        <p:spPr>
          <a:xfrm>
            <a:off x="1760812" y="3871906"/>
            <a:ext cx="2387720" cy="1492799"/>
          </a:xfrm>
          <a:prstGeom prst="ellipse">
            <a:avLst/>
          </a:prstGeom>
          <a:solidFill>
            <a:srgbClr val="FFE600"/>
          </a:solidFill>
          <a:ln w="9525">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IN" sz="1400" dirty="0">
                <a:solidFill>
                  <a:schemeClr val="bg2"/>
                </a:solidFill>
              </a:rPr>
              <a:t>Expectations of stakeholders including regulators</a:t>
            </a:r>
          </a:p>
        </p:txBody>
      </p:sp>
      <p:sp>
        <p:nvSpPr>
          <p:cNvPr id="9" name="Oval 8">
            <a:extLst>
              <a:ext uri="{FF2B5EF4-FFF2-40B4-BE49-F238E27FC236}">
                <a16:creationId xmlns:a16="http://schemas.microsoft.com/office/drawing/2014/main" id="{7842B671-56D6-4621-B42A-987EAA113284}"/>
              </a:ext>
            </a:extLst>
          </p:cNvPr>
          <p:cNvSpPr/>
          <p:nvPr/>
        </p:nvSpPr>
        <p:spPr>
          <a:xfrm>
            <a:off x="8155983" y="3861808"/>
            <a:ext cx="2504575" cy="1492799"/>
          </a:xfrm>
          <a:prstGeom prst="ellipse">
            <a:avLst/>
          </a:prstGeom>
          <a:solidFill>
            <a:srgbClr val="FFE600"/>
          </a:solidFill>
          <a:ln w="9525">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IN" sz="1400" dirty="0">
                <a:solidFill>
                  <a:schemeClr val="bg2"/>
                </a:solidFill>
              </a:rPr>
              <a:t>More senior professional time on planning, drafting procedures and reviews</a:t>
            </a:r>
          </a:p>
        </p:txBody>
      </p:sp>
      <p:sp>
        <p:nvSpPr>
          <p:cNvPr id="10" name="Oval 9">
            <a:extLst>
              <a:ext uri="{FF2B5EF4-FFF2-40B4-BE49-F238E27FC236}">
                <a16:creationId xmlns:a16="http://schemas.microsoft.com/office/drawing/2014/main" id="{315BAE4C-4981-478C-A1F8-FA996AA18F60}"/>
              </a:ext>
            </a:extLst>
          </p:cNvPr>
          <p:cNvSpPr/>
          <p:nvPr/>
        </p:nvSpPr>
        <p:spPr>
          <a:xfrm>
            <a:off x="7117385" y="2091845"/>
            <a:ext cx="2393242" cy="1492799"/>
          </a:xfrm>
          <a:prstGeom prst="ellipse">
            <a:avLst/>
          </a:prstGeom>
          <a:solidFill>
            <a:srgbClr val="FFE600"/>
          </a:solidFill>
          <a:ln w="9525">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IN" sz="1400" dirty="0">
                <a:solidFill>
                  <a:schemeClr val="bg2"/>
                </a:solidFill>
              </a:rPr>
              <a:t>Reporting implication under a clause to other clauses of CARO/ main audit report</a:t>
            </a:r>
          </a:p>
        </p:txBody>
      </p:sp>
      <p:sp>
        <p:nvSpPr>
          <p:cNvPr id="11" name="Oval 10">
            <a:extLst>
              <a:ext uri="{FF2B5EF4-FFF2-40B4-BE49-F238E27FC236}">
                <a16:creationId xmlns:a16="http://schemas.microsoft.com/office/drawing/2014/main" id="{F94F521A-479A-473B-ADAA-97C37CE1E500}"/>
              </a:ext>
            </a:extLst>
          </p:cNvPr>
          <p:cNvSpPr/>
          <p:nvPr/>
        </p:nvSpPr>
        <p:spPr>
          <a:xfrm>
            <a:off x="4839629" y="999230"/>
            <a:ext cx="2340490" cy="1492799"/>
          </a:xfrm>
          <a:prstGeom prst="ellipse">
            <a:avLst/>
          </a:prstGeom>
          <a:solidFill>
            <a:srgbClr val="FFE600"/>
          </a:solidFill>
          <a:ln w="9525">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IN" sz="1400" dirty="0">
              <a:solidFill>
                <a:schemeClr val="bg2"/>
              </a:solidFill>
            </a:endParaRPr>
          </a:p>
          <a:p>
            <a:pPr algn="ctr"/>
            <a:r>
              <a:rPr lang="en-IN" sz="1400" dirty="0">
                <a:solidFill>
                  <a:schemeClr val="bg2"/>
                </a:solidFill>
              </a:rPr>
              <a:t>Increased reporting responsibility</a:t>
            </a:r>
          </a:p>
        </p:txBody>
      </p:sp>
      <p:sp>
        <p:nvSpPr>
          <p:cNvPr id="12" name="Oval 11">
            <a:extLst>
              <a:ext uri="{FF2B5EF4-FFF2-40B4-BE49-F238E27FC236}">
                <a16:creationId xmlns:a16="http://schemas.microsoft.com/office/drawing/2014/main" id="{7F71FA1A-AC5B-47DA-A795-F5BF09F05F13}"/>
              </a:ext>
            </a:extLst>
          </p:cNvPr>
          <p:cNvSpPr/>
          <p:nvPr/>
        </p:nvSpPr>
        <p:spPr>
          <a:xfrm>
            <a:off x="2687723" y="2116552"/>
            <a:ext cx="2249640" cy="1492799"/>
          </a:xfrm>
          <a:prstGeom prst="ellipse">
            <a:avLst/>
          </a:prstGeom>
          <a:solidFill>
            <a:srgbClr val="FFE600"/>
          </a:solidFill>
          <a:ln w="9525">
            <a:solidFill>
              <a:schemeClr val="bg2">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IN" sz="1400" dirty="0">
                <a:solidFill>
                  <a:schemeClr val="bg2"/>
                </a:solidFill>
              </a:rPr>
              <a:t>Increase/ Modification of audit procedures</a:t>
            </a:r>
          </a:p>
        </p:txBody>
      </p:sp>
    </p:spTree>
    <p:extLst>
      <p:ext uri="{BB962C8B-B14F-4D97-AF65-F5344CB8AC3E}">
        <p14:creationId xmlns:p14="http://schemas.microsoft.com/office/powerpoint/2010/main" val="21339961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flipH="1">
            <a:off x="475616" y="4572350"/>
            <a:ext cx="5050833" cy="859952"/>
          </a:xfrm>
          <a:prstGeom prst="rect">
            <a:avLst/>
          </a:prstGeom>
        </p:spPr>
        <p:txBody>
          <a:bodyPr/>
          <a:lstStyle>
            <a:lvl1pPr algn="l" defTabSz="914400" rtl="0" eaLnBrk="1" latinLnBrk="0" hangingPunct="1">
              <a:lnSpc>
                <a:spcPct val="85000"/>
              </a:lnSpc>
              <a:spcBef>
                <a:spcPct val="0"/>
              </a:spcBef>
              <a:buNone/>
              <a:defRPr sz="3000" b="1" kern="1200">
                <a:solidFill>
                  <a:schemeClr val="bg1"/>
                </a:solidFill>
                <a:latin typeface="+mn-lt"/>
                <a:ea typeface="+mj-ea"/>
                <a:cs typeface="Arial" pitchFamily="34" charset="0"/>
              </a:defRPr>
            </a:lvl1pPr>
          </a:lstStyle>
          <a:p>
            <a:pPr defTabSz="914126"/>
            <a:r>
              <a:rPr lang="en-IN" sz="7196" dirty="0">
                <a:solidFill>
                  <a:srgbClr val="FFFFFF"/>
                </a:solidFill>
                <a:latin typeface="Arial"/>
              </a:rPr>
              <a:t>Thank you</a:t>
            </a:r>
            <a:endParaRPr lang="en-IN" sz="5996" b="0" dirty="0">
              <a:solidFill>
                <a:srgbClr val="FFFFFF"/>
              </a:solidFill>
              <a:latin typeface="Arial"/>
            </a:endParaRPr>
          </a:p>
        </p:txBody>
      </p:sp>
      <p:pic>
        <p:nvPicPr>
          <p:cNvPr id="2052" name="Picture 4" descr="How To Write A Thank You Note In Five Easy Steps">
            <a:extLst>
              <a:ext uri="{FF2B5EF4-FFF2-40B4-BE49-F238E27FC236}">
                <a16:creationId xmlns:a16="http://schemas.microsoft.com/office/drawing/2014/main" id="{F93EB93C-2663-4194-969B-EC33A28B2E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0993" y="1516567"/>
            <a:ext cx="6969078" cy="3915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9087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Date of applicability of new auditor reporting requirements</a:t>
            </a:r>
          </a:p>
        </p:txBody>
      </p:sp>
      <p:sp>
        <p:nvSpPr>
          <p:cNvPr id="5" name="TextBox 4">
            <a:extLst>
              <a:ext uri="{FF2B5EF4-FFF2-40B4-BE49-F238E27FC236}">
                <a16:creationId xmlns:a16="http://schemas.microsoft.com/office/drawing/2014/main" id="{F510DACA-2488-4C53-87D2-034A22B3EEBC}"/>
              </a:ext>
            </a:extLst>
          </p:cNvPr>
          <p:cNvSpPr txBox="1"/>
          <p:nvPr/>
        </p:nvSpPr>
        <p:spPr>
          <a:xfrm>
            <a:off x="590240" y="2047571"/>
            <a:ext cx="10998186" cy="4211451"/>
          </a:xfrm>
          <a:prstGeom prst="rect">
            <a:avLst/>
          </a:prstGeom>
          <a:noFill/>
          <a:ln>
            <a:solidFill>
              <a:schemeClr val="bg1">
                <a:lumMod val="75000"/>
              </a:schemeClr>
            </a:solidFill>
          </a:ln>
        </p:spPr>
        <p:txBody>
          <a:bodyPr wrap="square" lIns="72000" tIns="108000" rIns="72000" bIns="72000" rtlCol="0">
            <a:spAutoFit/>
          </a:bodyPr>
          <a:lstStyle/>
          <a:p>
            <a:pPr marL="296863" indent="-296863" algn="just">
              <a:lnSpc>
                <a:spcPct val="130000"/>
              </a:lnSpc>
              <a:spcAft>
                <a:spcPts val="600"/>
              </a:spcAft>
              <a:buClr>
                <a:srgbClr val="FFE600"/>
              </a:buClr>
              <a:buSzPct val="100000"/>
              <a:buFont typeface="Arial" panose="020B0604020202020204" pitchFamily="34" charset="0"/>
              <a:buChar char="►"/>
              <a:defRPr/>
            </a:pPr>
            <a:r>
              <a:rPr lang="en-IN" sz="1400" dirty="0">
                <a:solidFill>
                  <a:schemeClr val="bg2"/>
                </a:solidFill>
                <a:cs typeface="Calibri" panose="020F0502020204030204" pitchFamily="34" charset="0"/>
              </a:rPr>
              <a:t>Notified from April 1, 2021 – Not linked with any FY</a:t>
            </a:r>
          </a:p>
          <a:p>
            <a:pPr marL="296863" indent="-296863" algn="just">
              <a:lnSpc>
                <a:spcPct val="130000"/>
              </a:lnSpc>
              <a:spcAft>
                <a:spcPts val="600"/>
              </a:spcAft>
              <a:buClr>
                <a:srgbClr val="FFE600"/>
              </a:buClr>
              <a:buSzPct val="100000"/>
              <a:buFont typeface="Arial" panose="020B0604020202020204" pitchFamily="34" charset="0"/>
              <a:buChar char="►"/>
              <a:defRPr/>
            </a:pPr>
            <a:r>
              <a:rPr lang="en-IN" sz="1400" dirty="0">
                <a:solidFill>
                  <a:schemeClr val="bg2"/>
                </a:solidFill>
                <a:cs typeface="Calibri" panose="020F0502020204030204" pitchFamily="34" charset="0"/>
              </a:rPr>
              <a:t>Schedule III amended to introduce disclosure for funding transactions – and are applicable from April 1, 2021 onwards</a:t>
            </a:r>
          </a:p>
          <a:p>
            <a:pPr marL="296863" indent="-296863" algn="just">
              <a:lnSpc>
                <a:spcPct val="130000"/>
              </a:lnSpc>
              <a:spcAft>
                <a:spcPts val="600"/>
              </a:spcAft>
              <a:buClr>
                <a:srgbClr val="FFE600"/>
              </a:buClr>
              <a:buSzPct val="100000"/>
              <a:buFont typeface="Arial" panose="020B0604020202020204" pitchFamily="34" charset="0"/>
              <a:buChar char="►"/>
              <a:defRPr/>
            </a:pPr>
            <a:r>
              <a:rPr lang="en-IN" sz="1400" dirty="0">
                <a:solidFill>
                  <a:schemeClr val="bg2"/>
                </a:solidFill>
                <a:cs typeface="Calibri" panose="020F0502020204030204" pitchFamily="34" charset="0"/>
              </a:rPr>
              <a:t>Harmonious reading suggests that these reporting requirements are effective from </a:t>
            </a:r>
            <a:r>
              <a:rPr lang="en-IN" sz="1400" b="1" dirty="0">
                <a:solidFill>
                  <a:schemeClr val="bg2"/>
                </a:solidFill>
                <a:cs typeface="Calibri" panose="020F0502020204030204" pitchFamily="34" charset="0"/>
              </a:rPr>
              <a:t>FY beginning on or after April 1, 2021</a:t>
            </a:r>
          </a:p>
          <a:p>
            <a:pPr marL="296863" indent="-296863" algn="just">
              <a:lnSpc>
                <a:spcPct val="130000"/>
              </a:lnSpc>
              <a:spcAft>
                <a:spcPts val="600"/>
              </a:spcAft>
              <a:buClr>
                <a:srgbClr val="FFE600"/>
              </a:buClr>
              <a:buSzPct val="100000"/>
              <a:buFont typeface="Arial" panose="020B0604020202020204" pitchFamily="34" charset="0"/>
              <a:buChar char="►"/>
              <a:defRPr/>
            </a:pPr>
            <a:r>
              <a:rPr lang="en-IN" sz="1400" b="1" dirty="0">
                <a:solidFill>
                  <a:srgbClr val="000000"/>
                </a:solidFill>
                <a:cs typeface="Calibri" panose="020F0502020204030204" pitchFamily="34" charset="0"/>
              </a:rPr>
              <a:t>General Instructions for preparation of Balance Sheet</a:t>
            </a:r>
          </a:p>
          <a:p>
            <a:pPr marL="742950" lvl="1" indent="-285750">
              <a:lnSpc>
                <a:spcPct val="107000"/>
              </a:lnSpc>
              <a:spcAft>
                <a:spcPts val="800"/>
              </a:spcAft>
              <a:buFont typeface="Arial" panose="020B0604020202020204" pitchFamily="34" charset="0"/>
              <a:buChar char="•"/>
            </a:pPr>
            <a:r>
              <a:rPr lang="en-IN" sz="1400" dirty="0">
                <a:solidFill>
                  <a:srgbClr val="000000"/>
                </a:solidFill>
                <a:cs typeface="Calibri" panose="020F0502020204030204" pitchFamily="34" charset="0"/>
              </a:rPr>
              <a:t>Financial Statements shall contain the corresponding amounts (comparatives) for the immediately preceding reporting period </a:t>
            </a:r>
            <a:r>
              <a:rPr lang="en-IN" sz="1400" b="1" u="sng" dirty="0">
                <a:solidFill>
                  <a:srgbClr val="000000"/>
                </a:solidFill>
                <a:cs typeface="Calibri" panose="020F0502020204030204" pitchFamily="34" charset="0"/>
              </a:rPr>
              <a:t>for all items shown in the Financial Statements including Notes </a:t>
            </a:r>
            <a:r>
              <a:rPr lang="en-IN" sz="1400" dirty="0">
                <a:solidFill>
                  <a:srgbClr val="000000"/>
                </a:solidFill>
                <a:cs typeface="Calibri" panose="020F0502020204030204" pitchFamily="34" charset="0"/>
              </a:rPr>
              <a:t>except in the case of first Financial Statements laid before the company after incorporation</a:t>
            </a:r>
            <a:r>
              <a:rPr lang="en-IN" sz="1400" b="1" dirty="0">
                <a:solidFill>
                  <a:srgbClr val="000000"/>
                </a:solidFill>
                <a:cs typeface="Calibri" panose="020F0502020204030204" pitchFamily="34" charset="0"/>
              </a:rPr>
              <a:t>.</a:t>
            </a:r>
          </a:p>
          <a:p>
            <a:pPr marL="296863" indent="-296863" algn="just">
              <a:lnSpc>
                <a:spcPct val="130000"/>
              </a:lnSpc>
              <a:spcAft>
                <a:spcPts val="600"/>
              </a:spcAft>
              <a:buClr>
                <a:srgbClr val="FFE600"/>
              </a:buClr>
              <a:buSzPct val="100000"/>
              <a:buFont typeface="Arial" panose="020B0604020202020204" pitchFamily="34" charset="0"/>
              <a:buChar char="►"/>
              <a:defRPr/>
            </a:pPr>
            <a:r>
              <a:rPr lang="en-IN" sz="1400" dirty="0">
                <a:solidFill>
                  <a:schemeClr val="bg2"/>
                </a:solidFill>
                <a:cs typeface="Calibri" panose="020F0502020204030204" pitchFamily="34" charset="0"/>
              </a:rPr>
              <a:t>Reporting on comparative information (FY 2020-2021) – as required to be disclosed as per Schedule III. Refer SA 710, Comparative Information - Corresponding Figures and Comparative Financial Statements:</a:t>
            </a:r>
          </a:p>
          <a:p>
            <a:pPr marL="630238" lvl="1" indent="-366713" algn="just">
              <a:lnSpc>
                <a:spcPct val="130000"/>
              </a:lnSpc>
              <a:spcAft>
                <a:spcPts val="600"/>
              </a:spcAft>
              <a:buClr>
                <a:srgbClr val="FFE600"/>
              </a:buClr>
              <a:buSzPct val="100000"/>
              <a:buFont typeface="Arial" panose="020B0604020202020204" pitchFamily="34" charset="0"/>
              <a:buChar char="►"/>
              <a:defRPr/>
            </a:pPr>
            <a:r>
              <a:rPr lang="en-IN" sz="1400" dirty="0"/>
              <a:t>Corresponding figures approach</a:t>
            </a:r>
          </a:p>
          <a:p>
            <a:pPr marL="630238" lvl="1" indent="-366713" algn="just">
              <a:lnSpc>
                <a:spcPct val="130000"/>
              </a:lnSpc>
              <a:spcAft>
                <a:spcPts val="600"/>
              </a:spcAft>
              <a:buClr>
                <a:srgbClr val="FFE600"/>
              </a:buClr>
              <a:buSzPct val="100000"/>
              <a:buFont typeface="Arial" panose="020B0604020202020204" pitchFamily="34" charset="0"/>
              <a:buChar char="►"/>
              <a:defRPr/>
            </a:pPr>
            <a:r>
              <a:rPr lang="en-IN" sz="1400" dirty="0"/>
              <a:t>Auditor’s responsibility to obtain sufficient appropriate audit evidence about whether the comparative information included in the financial statements has been presented, in all material respects, in accordance with the requirements for comparative information in the applicable financial reporting framework;</a:t>
            </a:r>
          </a:p>
        </p:txBody>
      </p:sp>
      <p:sp>
        <p:nvSpPr>
          <p:cNvPr id="12" name="Rectangle 11">
            <a:extLst>
              <a:ext uri="{FF2B5EF4-FFF2-40B4-BE49-F238E27FC236}">
                <a16:creationId xmlns:a16="http://schemas.microsoft.com/office/drawing/2014/main" id="{1AA01819-F527-4218-85DC-83D678AF72DB}"/>
              </a:ext>
            </a:extLst>
          </p:cNvPr>
          <p:cNvSpPr/>
          <p:nvPr/>
        </p:nvSpPr>
        <p:spPr>
          <a:xfrm>
            <a:off x="609918" y="1107504"/>
            <a:ext cx="10978515" cy="496429"/>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R="0" lvl="0" algn="l" defTabSz="914400" rtl="0" eaLnBrk="1" fontAlgn="auto" latinLnBrk="0" hangingPunct="1">
              <a:lnSpc>
                <a:spcPct val="100000"/>
              </a:lnSpc>
              <a:spcBef>
                <a:spcPts val="0"/>
              </a:spcBef>
              <a:spcAft>
                <a:spcPts val="600"/>
              </a:spcAft>
              <a:buClr>
                <a:srgbClr val="27ACAA"/>
              </a:buClr>
              <a:buSzPct val="70000"/>
              <a:tabLst/>
              <a:defRPr/>
            </a:pPr>
            <a:r>
              <a:rPr kumimoji="0" lang="en-IN" sz="1400" b="1"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What is the date of applicability of the reporting requirements relating to funding transactions and dividend?</a:t>
            </a:r>
          </a:p>
        </p:txBody>
      </p:sp>
      <p:sp>
        <p:nvSpPr>
          <p:cNvPr id="8" name="Rectangle: Single Corner Snipped 7">
            <a:extLst>
              <a:ext uri="{FF2B5EF4-FFF2-40B4-BE49-F238E27FC236}">
                <a16:creationId xmlns:a16="http://schemas.microsoft.com/office/drawing/2014/main" id="{39D33626-21E6-4AEF-8CBC-EFD4216D3374}"/>
              </a:ext>
            </a:extLst>
          </p:cNvPr>
          <p:cNvSpPr/>
          <p:nvPr/>
        </p:nvSpPr>
        <p:spPr>
          <a:xfrm>
            <a:off x="600082" y="1692734"/>
            <a:ext cx="2333626" cy="354837"/>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Points for consideration</a:t>
            </a:r>
          </a:p>
        </p:txBody>
      </p:sp>
    </p:spTree>
    <p:extLst>
      <p:ext uri="{BB962C8B-B14F-4D97-AF65-F5344CB8AC3E}">
        <p14:creationId xmlns:p14="http://schemas.microsoft.com/office/powerpoint/2010/main" val="2458744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Transactions covered….contd</a:t>
            </a:r>
          </a:p>
        </p:txBody>
      </p:sp>
      <p:sp>
        <p:nvSpPr>
          <p:cNvPr id="5" name="TextBox 4">
            <a:extLst>
              <a:ext uri="{FF2B5EF4-FFF2-40B4-BE49-F238E27FC236}">
                <a16:creationId xmlns:a16="http://schemas.microsoft.com/office/drawing/2014/main" id="{F510DACA-2488-4C53-87D2-034A22B3EEBC}"/>
              </a:ext>
            </a:extLst>
          </p:cNvPr>
          <p:cNvSpPr txBox="1"/>
          <p:nvPr/>
        </p:nvSpPr>
        <p:spPr>
          <a:xfrm>
            <a:off x="621042" y="2073842"/>
            <a:ext cx="10978515" cy="4164398"/>
          </a:xfrm>
          <a:prstGeom prst="rect">
            <a:avLst/>
          </a:prstGeom>
          <a:noFill/>
          <a:ln>
            <a:solidFill>
              <a:schemeClr val="bg1">
                <a:lumMod val="75000"/>
              </a:schemeClr>
            </a:solidFill>
          </a:ln>
        </p:spPr>
        <p:txBody>
          <a:bodyPr wrap="square" lIns="72000" tIns="108000" rIns="72000" bIns="72000" rtlCol="0">
            <a:noAutofit/>
          </a:bodyPr>
          <a:lstStyle/>
          <a:p>
            <a:pPr marL="285750" marR="0" lvl="0" indent="-285750" algn="just" defTabSz="914400" rtl="0" eaLnBrk="1" fontAlgn="auto" latinLnBrk="0" hangingPunct="1">
              <a:lnSpc>
                <a:spcPct val="130000"/>
              </a:lnSpc>
              <a:spcBef>
                <a:spcPts val="0"/>
              </a:spcBef>
              <a:spcAft>
                <a:spcPts val="400"/>
              </a:spcAft>
              <a:buClr>
                <a:srgbClr val="FFE600"/>
              </a:buClr>
              <a:buSzPct val="70000"/>
              <a:buFont typeface="Arial" panose="020B0604020202020204" pitchFamily="34" charset="0"/>
              <a:buChar char="►"/>
              <a:tabLst/>
              <a:defRPr/>
            </a:pPr>
            <a:r>
              <a:rPr lang="en-IN" sz="1400" dirty="0">
                <a:solidFill>
                  <a:schemeClr val="bg2"/>
                </a:solidFill>
                <a:latin typeface="EYInterstate Light" panose="02000506000000020004" pitchFamily="2" charset="0"/>
              </a:rPr>
              <a:t>Schedule III requires management to provide necessary disclosures for transaction with ‘ultimate beneficiaries’ including that relevant provisions of the FEMA and Companies Act has been complied and the transactions are not violative of PMLA</a:t>
            </a:r>
          </a:p>
          <a:p>
            <a:pPr marL="285750" marR="0" lvl="0" indent="-285750" algn="just" defTabSz="914400" rtl="0" eaLnBrk="1" fontAlgn="auto" latinLnBrk="0" hangingPunct="1">
              <a:lnSpc>
                <a:spcPct val="130000"/>
              </a:lnSpc>
              <a:spcBef>
                <a:spcPts val="0"/>
              </a:spcBef>
              <a:spcAft>
                <a:spcPts val="400"/>
              </a:spcAft>
              <a:buClr>
                <a:srgbClr val="FFE600"/>
              </a:buClr>
              <a:buSzPct val="70000"/>
              <a:buFont typeface="Arial" panose="020B0604020202020204" pitchFamily="34" charset="0"/>
              <a:buChar char="►"/>
              <a:tabLst/>
              <a:defRPr/>
            </a:pPr>
            <a:r>
              <a:rPr lang="en-IN" sz="1400" dirty="0">
                <a:solidFill>
                  <a:schemeClr val="bg2"/>
                </a:solidFill>
                <a:latin typeface="EYInterstate Light" panose="02000506000000020004" pitchFamily="2" charset="0"/>
              </a:rPr>
              <a:t>Auditor to comment that:</a:t>
            </a:r>
          </a:p>
          <a:p>
            <a:pPr marL="538163" lvl="1" indent="-274638" algn="just">
              <a:lnSpc>
                <a:spcPct val="130000"/>
              </a:lnSpc>
              <a:spcAft>
                <a:spcPts val="400"/>
              </a:spcAft>
              <a:buClr>
                <a:srgbClr val="FFE600"/>
              </a:buClr>
              <a:buSzPct val="70000"/>
              <a:buFont typeface="Arial" panose="020B0604020202020204" pitchFamily="34" charset="0"/>
              <a:buChar char="►"/>
              <a:defRPr/>
            </a:pPr>
            <a:r>
              <a:rPr lang="en-IN" sz="1400" dirty="0">
                <a:solidFill>
                  <a:schemeClr val="bg2"/>
                </a:solidFill>
                <a:latin typeface="EYInterstate Light" panose="02000506000000020004" pitchFamily="2" charset="0"/>
              </a:rPr>
              <a:t>Management representation has been obtained that (other than disclosures in the financial statements):</a:t>
            </a:r>
          </a:p>
          <a:p>
            <a:pPr marL="803275" lvl="3" indent="-265113" algn="just">
              <a:lnSpc>
                <a:spcPct val="130000"/>
              </a:lnSpc>
              <a:spcAft>
                <a:spcPts val="400"/>
              </a:spcAft>
              <a:buClr>
                <a:srgbClr val="FFE600"/>
              </a:buClr>
              <a:buSzPct val="70000"/>
              <a:buFont typeface="Arial" pitchFamily="34" charset="0"/>
              <a:buChar char="►"/>
              <a:defRPr/>
            </a:pPr>
            <a:r>
              <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No funds have been advanced</a:t>
            </a:r>
            <a:r>
              <a:rPr lang="en-IN" sz="1400" dirty="0">
                <a:solidFill>
                  <a:schemeClr val="bg2"/>
                </a:solidFill>
                <a:latin typeface="EYInterstate Light" panose="02000506000000020004" pitchFamily="2" charset="0"/>
              </a:rPr>
              <a:t>/ </a:t>
            </a:r>
            <a:r>
              <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loaned/ invested to ‘Intermediaries’ OR</a:t>
            </a:r>
          </a:p>
          <a:p>
            <a:pPr marL="803275" lvl="3" indent="-265113" algn="just">
              <a:lnSpc>
                <a:spcPct val="130000"/>
              </a:lnSpc>
              <a:spcAft>
                <a:spcPts val="400"/>
              </a:spcAft>
              <a:buClr>
                <a:srgbClr val="FFE600"/>
              </a:buClr>
              <a:buSzPct val="70000"/>
              <a:buFont typeface="Arial" pitchFamily="34" charset="0"/>
              <a:buChar char="►"/>
              <a:defRPr/>
            </a:pPr>
            <a:r>
              <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No funds have been received from ‘Funding Parties’ </a:t>
            </a:r>
          </a:p>
          <a:p>
            <a:pPr marL="538163" lvl="3" algn="just">
              <a:lnSpc>
                <a:spcPct val="130000"/>
              </a:lnSpc>
              <a:spcAft>
                <a:spcPts val="400"/>
              </a:spcAft>
              <a:buClr>
                <a:srgbClr val="FFE600"/>
              </a:buClr>
              <a:buSzPct val="70000"/>
              <a:defRPr/>
            </a:pPr>
            <a:r>
              <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With an understanding that ‘</a:t>
            </a:r>
            <a:r>
              <a:rPr lang="en-IN" sz="1400" dirty="0">
                <a:solidFill>
                  <a:schemeClr val="bg2"/>
                </a:solidFill>
                <a:latin typeface="EYInterstate Light" panose="02000506000000020004" pitchFamily="2" charset="0"/>
              </a:rPr>
              <a:t>Intermediaries’/ </a:t>
            </a:r>
            <a:r>
              <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‘Funding Parties’ would lend/ invest/ provide guarantee/ security to ‘Ultimate Beneficiaries’</a:t>
            </a:r>
          </a:p>
          <a:p>
            <a:pPr marL="538163" lvl="1" indent="-274638" algn="just">
              <a:lnSpc>
                <a:spcPct val="130000"/>
              </a:lnSpc>
              <a:spcAft>
                <a:spcPts val="400"/>
              </a:spcAft>
              <a:buClr>
                <a:srgbClr val="FFE600"/>
              </a:buClr>
              <a:buSzPct val="70000"/>
              <a:buFont typeface="Arial" panose="020B0604020202020204" pitchFamily="34" charset="0"/>
              <a:buChar char="►"/>
              <a:defRPr/>
            </a:pPr>
            <a:r>
              <a:rPr lang="en-IN" sz="1400" dirty="0">
                <a:solidFill>
                  <a:schemeClr val="bg2"/>
                </a:solidFill>
                <a:latin typeface="EYInterstate Light" panose="02000506000000020004" pitchFamily="2" charset="0"/>
              </a:rPr>
              <a:t>Based on such audit procedures that the auditor has considered </a:t>
            </a:r>
            <a:r>
              <a:rPr lang="en-IN" sz="1400" b="1" dirty="0">
                <a:solidFill>
                  <a:schemeClr val="bg2"/>
                </a:solidFill>
                <a:latin typeface="EYInterstate Light" panose="02000506000000020004" pitchFamily="2" charset="0"/>
              </a:rPr>
              <a:t>reasonable and appropriate in the circumstances</a:t>
            </a:r>
            <a:r>
              <a:rPr lang="en-IN" sz="1400" dirty="0">
                <a:solidFill>
                  <a:schemeClr val="bg2"/>
                </a:solidFill>
                <a:latin typeface="EYInterstate Light" panose="02000506000000020004" pitchFamily="2" charset="0"/>
              </a:rPr>
              <a:t>, nothing has come to their notice that has caused them to believe that the Management representation (as above) is not materially misstated</a:t>
            </a:r>
          </a:p>
          <a:p>
            <a:pPr marL="80963" indent="-274638" algn="just">
              <a:lnSpc>
                <a:spcPct val="130000"/>
              </a:lnSpc>
              <a:spcAft>
                <a:spcPts val="400"/>
              </a:spcAft>
              <a:buClr>
                <a:srgbClr val="FFE600"/>
              </a:buClr>
              <a:buSzPct val="70000"/>
              <a:buFont typeface="Arial" panose="020B0604020202020204" pitchFamily="34" charset="0"/>
              <a:buChar char="►"/>
              <a:defRPr/>
            </a:pPr>
            <a:r>
              <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Understanding to lend/ invest/ provide guarantee/ security to ‘Ultimate Beneficiaries’ may be</a:t>
            </a:r>
          </a:p>
          <a:p>
            <a:pPr marL="538163" lvl="1" indent="-274638" algn="just">
              <a:lnSpc>
                <a:spcPct val="130000"/>
              </a:lnSpc>
              <a:spcAft>
                <a:spcPts val="400"/>
              </a:spcAft>
              <a:buClr>
                <a:srgbClr val="FFE600"/>
              </a:buClr>
              <a:buSzPct val="70000"/>
              <a:buFont typeface="Arial" panose="020B0604020202020204" pitchFamily="34" charset="0"/>
              <a:buChar char="►"/>
              <a:defRPr/>
            </a:pPr>
            <a:r>
              <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Explicit (evidenced through contractual agreements) or </a:t>
            </a:r>
          </a:p>
          <a:p>
            <a:pPr marL="538163" lvl="1" indent="-274638" algn="just">
              <a:lnSpc>
                <a:spcPct val="130000"/>
              </a:lnSpc>
              <a:spcAft>
                <a:spcPts val="400"/>
              </a:spcAft>
              <a:buClr>
                <a:srgbClr val="FFE600"/>
              </a:buClr>
              <a:buSzPct val="70000"/>
              <a:buFont typeface="Arial" panose="020B0604020202020204" pitchFamily="34" charset="0"/>
              <a:buChar char="►"/>
              <a:defRPr/>
            </a:pPr>
            <a:r>
              <a:rPr kumimoji="0" lang="en-IN" sz="14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Tacit (verbal understanding) – significant level of judgement involved</a:t>
            </a:r>
          </a:p>
        </p:txBody>
      </p:sp>
      <p:sp>
        <p:nvSpPr>
          <p:cNvPr id="8" name="Rectangle: Single Corner Snipped 7">
            <a:extLst>
              <a:ext uri="{FF2B5EF4-FFF2-40B4-BE49-F238E27FC236}">
                <a16:creationId xmlns:a16="http://schemas.microsoft.com/office/drawing/2014/main" id="{26288B24-B139-4E4D-A42B-27D53A0E0E7A}"/>
              </a:ext>
            </a:extLst>
          </p:cNvPr>
          <p:cNvSpPr/>
          <p:nvPr/>
        </p:nvSpPr>
        <p:spPr>
          <a:xfrm>
            <a:off x="600082" y="1719005"/>
            <a:ext cx="2333626" cy="354837"/>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Points for consideration</a:t>
            </a:r>
          </a:p>
        </p:txBody>
      </p:sp>
      <p:sp>
        <p:nvSpPr>
          <p:cNvPr id="9" name="Rectangle 8">
            <a:extLst>
              <a:ext uri="{FF2B5EF4-FFF2-40B4-BE49-F238E27FC236}">
                <a16:creationId xmlns:a16="http://schemas.microsoft.com/office/drawing/2014/main" id="{9BD0ED31-4378-4292-9801-944C107A51A0}"/>
              </a:ext>
            </a:extLst>
          </p:cNvPr>
          <p:cNvSpPr/>
          <p:nvPr/>
        </p:nvSpPr>
        <p:spPr>
          <a:xfrm>
            <a:off x="636913" y="1119790"/>
            <a:ext cx="10978515" cy="496429"/>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R="0" lvl="0" algn="l" defTabSz="914400" rtl="0" eaLnBrk="1" fontAlgn="auto" latinLnBrk="0" hangingPunct="1">
              <a:lnSpc>
                <a:spcPct val="100000"/>
              </a:lnSpc>
              <a:spcBef>
                <a:spcPts val="0"/>
              </a:spcBef>
              <a:spcAft>
                <a:spcPts val="600"/>
              </a:spcAft>
              <a:buClr>
                <a:srgbClr val="27ACAA"/>
              </a:buClr>
              <a:buSzPct val="70000"/>
              <a:tabLst/>
              <a:defRPr/>
            </a:pPr>
            <a:r>
              <a:rPr kumimoji="0" lang="en-IN" sz="1400" b="1"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What are the types of funding transactions that are covered in these reporting obligations?</a:t>
            </a:r>
          </a:p>
        </p:txBody>
      </p:sp>
    </p:spTree>
    <p:extLst>
      <p:ext uri="{BB962C8B-B14F-4D97-AF65-F5344CB8AC3E}">
        <p14:creationId xmlns:p14="http://schemas.microsoft.com/office/powerpoint/2010/main" val="1198867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Transactions covered</a:t>
            </a:r>
          </a:p>
        </p:txBody>
      </p:sp>
      <p:sp>
        <p:nvSpPr>
          <p:cNvPr id="5" name="TextBox 4">
            <a:extLst>
              <a:ext uri="{FF2B5EF4-FFF2-40B4-BE49-F238E27FC236}">
                <a16:creationId xmlns:a16="http://schemas.microsoft.com/office/drawing/2014/main" id="{F510DACA-2488-4C53-87D2-034A22B3EEBC}"/>
              </a:ext>
            </a:extLst>
          </p:cNvPr>
          <p:cNvSpPr txBox="1"/>
          <p:nvPr/>
        </p:nvSpPr>
        <p:spPr>
          <a:xfrm>
            <a:off x="620253" y="2165210"/>
            <a:ext cx="10978515" cy="1002497"/>
          </a:xfrm>
          <a:prstGeom prst="rect">
            <a:avLst/>
          </a:prstGeom>
          <a:noFill/>
          <a:ln>
            <a:solidFill>
              <a:schemeClr val="bg1">
                <a:lumMod val="75000"/>
              </a:schemeClr>
            </a:solidFill>
          </a:ln>
        </p:spPr>
        <p:txBody>
          <a:bodyPr wrap="square" lIns="72000" tIns="108000" rIns="72000" bIns="72000" rtlCol="0">
            <a:noAutofit/>
          </a:bodyPr>
          <a:lstStyle/>
          <a:p>
            <a:pPr marL="285750" indent="-285750" algn="just">
              <a:lnSpc>
                <a:spcPct val="130000"/>
              </a:lnSpc>
              <a:spcAft>
                <a:spcPts val="400"/>
              </a:spcAft>
              <a:buClr>
                <a:srgbClr val="FFE600"/>
              </a:buClr>
              <a:buSzPct val="100000"/>
              <a:buFont typeface="Arial" panose="020B0604020202020204" pitchFamily="34" charset="0"/>
              <a:buChar char="►"/>
              <a:defRPr/>
            </a:pP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Seems to involve following steps as illustrated below:</a:t>
            </a:r>
          </a:p>
          <a:p>
            <a:pPr algn="just">
              <a:lnSpc>
                <a:spcPct val="130000"/>
              </a:lnSpc>
              <a:spcAft>
                <a:spcPts val="400"/>
              </a:spcAft>
              <a:buClr>
                <a:srgbClr val="FFE600"/>
              </a:buClr>
              <a:buSzPct val="100000"/>
              <a:defRPr/>
            </a:pPr>
            <a:endParaRPr lang="en-IN" sz="1400" dirty="0">
              <a:solidFill>
                <a:srgbClr val="2E2E38"/>
              </a:solidFill>
              <a:latin typeface="EYInterstate Light" panose="02000506000000020004" pitchFamily="2" charset="0"/>
            </a:endParaRPr>
          </a:p>
          <a:p>
            <a:pPr algn="just">
              <a:lnSpc>
                <a:spcPct val="130000"/>
              </a:lnSpc>
              <a:spcAft>
                <a:spcPts val="400"/>
              </a:spcAft>
              <a:buClr>
                <a:srgbClr val="FFE600"/>
              </a:buClr>
              <a:buSzPct val="100000"/>
              <a:defRPr/>
            </a:pPr>
            <a:endPar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endParaRPr>
          </a:p>
          <a:p>
            <a:pPr algn="just">
              <a:lnSpc>
                <a:spcPct val="130000"/>
              </a:lnSpc>
              <a:spcAft>
                <a:spcPts val="400"/>
              </a:spcAft>
              <a:buClr>
                <a:srgbClr val="FFE600"/>
              </a:buClr>
              <a:buSzPct val="100000"/>
              <a:defRPr/>
            </a:pPr>
            <a:endParaRPr lang="en-IN" sz="1400" dirty="0">
              <a:solidFill>
                <a:srgbClr val="2E2E38"/>
              </a:solidFill>
              <a:latin typeface="EYInterstate Light" panose="02000506000000020004" pitchFamily="2" charset="0"/>
            </a:endParaRPr>
          </a:p>
        </p:txBody>
      </p:sp>
      <p:sp>
        <p:nvSpPr>
          <p:cNvPr id="8" name="Rectangle: Single Corner Snipped 7">
            <a:extLst>
              <a:ext uri="{FF2B5EF4-FFF2-40B4-BE49-F238E27FC236}">
                <a16:creationId xmlns:a16="http://schemas.microsoft.com/office/drawing/2014/main" id="{26288B24-B139-4E4D-A42B-27D53A0E0E7A}"/>
              </a:ext>
            </a:extLst>
          </p:cNvPr>
          <p:cNvSpPr/>
          <p:nvPr/>
        </p:nvSpPr>
        <p:spPr>
          <a:xfrm>
            <a:off x="614682" y="1806458"/>
            <a:ext cx="2333626" cy="354837"/>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Points for consideration</a:t>
            </a:r>
          </a:p>
        </p:txBody>
      </p:sp>
      <p:graphicFrame>
        <p:nvGraphicFramePr>
          <p:cNvPr id="16" name="Diagram 15">
            <a:extLst>
              <a:ext uri="{FF2B5EF4-FFF2-40B4-BE49-F238E27FC236}">
                <a16:creationId xmlns:a16="http://schemas.microsoft.com/office/drawing/2014/main" id="{86665E9D-47DF-4447-A2FD-3C8395371E91}"/>
              </a:ext>
            </a:extLst>
          </p:cNvPr>
          <p:cNvGraphicFramePr/>
          <p:nvPr>
            <p:extLst>
              <p:ext uri="{D42A27DB-BD31-4B8C-83A1-F6EECF244321}">
                <p14:modId xmlns:p14="http://schemas.microsoft.com/office/powerpoint/2010/main" val="4080356555"/>
              </p:ext>
            </p:extLst>
          </p:nvPr>
        </p:nvGraphicFramePr>
        <p:xfrm>
          <a:off x="807724" y="2601189"/>
          <a:ext cx="10667997" cy="1355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Rectangle 16">
            <a:extLst>
              <a:ext uri="{FF2B5EF4-FFF2-40B4-BE49-F238E27FC236}">
                <a16:creationId xmlns:a16="http://schemas.microsoft.com/office/drawing/2014/main" id="{1612BC21-0731-4BFD-8948-11CB21F52DDD}"/>
              </a:ext>
            </a:extLst>
          </p:cNvPr>
          <p:cNvSpPr/>
          <p:nvPr/>
        </p:nvSpPr>
        <p:spPr>
          <a:xfrm>
            <a:off x="620253" y="1107504"/>
            <a:ext cx="11077376" cy="496429"/>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R="0" lvl="0" algn="l" defTabSz="914400" rtl="0" eaLnBrk="1" fontAlgn="auto" latinLnBrk="0" hangingPunct="1">
              <a:lnSpc>
                <a:spcPct val="100000"/>
              </a:lnSpc>
              <a:spcBef>
                <a:spcPts val="0"/>
              </a:spcBef>
              <a:spcAft>
                <a:spcPts val="600"/>
              </a:spcAft>
              <a:buClr>
                <a:srgbClr val="27ACAA"/>
              </a:buClr>
              <a:buSzPct val="70000"/>
              <a:tabLst/>
              <a:defRPr/>
            </a:pPr>
            <a:r>
              <a:rPr kumimoji="0" lang="en-IN" sz="1400" b="1"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What are the types of funding transactions that are covered in these reporting obligations?</a:t>
            </a:r>
          </a:p>
        </p:txBody>
      </p:sp>
      <p:sp>
        <p:nvSpPr>
          <p:cNvPr id="21" name="TextBox 20">
            <a:extLst>
              <a:ext uri="{FF2B5EF4-FFF2-40B4-BE49-F238E27FC236}">
                <a16:creationId xmlns:a16="http://schemas.microsoft.com/office/drawing/2014/main" id="{80DBD951-FAD2-4A6F-97CE-03C3DABD0B70}"/>
              </a:ext>
            </a:extLst>
          </p:cNvPr>
          <p:cNvSpPr txBox="1"/>
          <p:nvPr/>
        </p:nvSpPr>
        <p:spPr>
          <a:xfrm>
            <a:off x="620253" y="4136051"/>
            <a:ext cx="10978515" cy="1790187"/>
          </a:xfrm>
          <a:prstGeom prst="rect">
            <a:avLst/>
          </a:prstGeom>
          <a:solidFill>
            <a:srgbClr val="FFE600"/>
          </a:solidFill>
          <a:ln>
            <a:solidFill>
              <a:schemeClr val="bg1">
                <a:lumMod val="75000"/>
              </a:schemeClr>
            </a:solidFill>
          </a:ln>
        </p:spPr>
        <p:txBody>
          <a:bodyPr wrap="square" lIns="72000" tIns="108000" rIns="72000" bIns="72000" rtlCol="0">
            <a:noAutofit/>
          </a:bodyPr>
          <a:lstStyle/>
          <a:p>
            <a:pPr algn="just">
              <a:lnSpc>
                <a:spcPct val="130000"/>
              </a:lnSpc>
              <a:spcAft>
                <a:spcPts val="400"/>
              </a:spcAft>
              <a:buClr>
                <a:srgbClr val="FFE600"/>
              </a:buClr>
              <a:buSzPct val="100000"/>
              <a:defRPr/>
            </a:pPr>
            <a:r>
              <a:rPr kumimoji="0" lang="en-IN" sz="1400" b="1" u="none" strike="noStrike" kern="1200" cap="none" spc="0" normalizeH="0" baseline="0" noProof="0" dirty="0">
                <a:ln>
                  <a:noFill/>
                </a:ln>
                <a:solidFill>
                  <a:srgbClr val="2E2E38"/>
                </a:solidFill>
                <a:effectLst/>
                <a:uLnTx/>
                <a:uFillTx/>
                <a:latin typeface="EYInterstate" panose="02000503020000020004" pitchFamily="2" charset="0"/>
              </a:rPr>
              <a:t>Key principles:</a:t>
            </a:r>
          </a:p>
          <a:p>
            <a:pPr marL="296863" indent="-296863" algn="just">
              <a:lnSpc>
                <a:spcPct val="130000"/>
              </a:lnSpc>
              <a:spcAft>
                <a:spcPts val="400"/>
              </a:spcAft>
              <a:buClr>
                <a:schemeClr val="bg2">
                  <a:lumMod val="65000"/>
                  <a:lumOff val="35000"/>
                </a:schemeClr>
              </a:buClr>
              <a:buSzPct val="70000"/>
              <a:buFont typeface="Arial" panose="020B0604020202020204" pitchFamily="34" charset="0"/>
              <a:buChar char="►"/>
              <a:defRPr/>
            </a:pP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Covers loans/ advances in the nature of loan - Normal business transactions e.g. supplier advance would not be covered</a:t>
            </a:r>
          </a:p>
          <a:p>
            <a:pPr marL="80963" indent="-285750" algn="just">
              <a:lnSpc>
                <a:spcPct val="130000"/>
              </a:lnSpc>
              <a:spcAft>
                <a:spcPts val="400"/>
              </a:spcAft>
              <a:buClr>
                <a:schemeClr val="bg2">
                  <a:lumMod val="65000"/>
                  <a:lumOff val="35000"/>
                </a:schemeClr>
              </a:buClr>
              <a:buSzPct val="70000"/>
              <a:buFont typeface="Arial" panose="020B0604020202020204" pitchFamily="34" charset="0"/>
              <a:buChar char="►"/>
              <a:defRPr/>
            </a:pP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Ultimate beneficiary must have been identified at the inception itself</a:t>
            </a:r>
          </a:p>
          <a:p>
            <a:pPr marL="80963" indent="-285750" algn="just">
              <a:lnSpc>
                <a:spcPct val="130000"/>
              </a:lnSpc>
              <a:spcAft>
                <a:spcPts val="400"/>
              </a:spcAft>
              <a:buClr>
                <a:schemeClr val="bg2">
                  <a:lumMod val="65000"/>
                  <a:lumOff val="35000"/>
                </a:schemeClr>
              </a:buClr>
              <a:buSzPct val="70000"/>
              <a:buFont typeface="Arial" panose="020B0604020202020204" pitchFamily="34" charset="0"/>
              <a:buChar char="►"/>
              <a:defRPr/>
            </a:pP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An understanding with the intermediary that it would transfer funds to the ultimate beneficiary should exist</a:t>
            </a:r>
          </a:p>
          <a:p>
            <a:pPr marL="80963" indent="-285750" algn="just">
              <a:lnSpc>
                <a:spcPct val="130000"/>
              </a:lnSpc>
              <a:spcAft>
                <a:spcPts val="400"/>
              </a:spcAft>
              <a:buClr>
                <a:schemeClr val="bg2">
                  <a:lumMod val="65000"/>
                  <a:lumOff val="35000"/>
                </a:schemeClr>
              </a:buClr>
              <a:buSzPct val="70000"/>
              <a:buFont typeface="Arial" panose="020B0604020202020204" pitchFamily="34" charset="0"/>
              <a:buChar char="►"/>
              <a:defRPr/>
            </a:pPr>
            <a:r>
              <a:rPr kumimoji="0" lang="en-IN" sz="14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Time gap between the receipt of funds by the intermediary and transfer of funds to the ultimate beneficiary not relevant</a:t>
            </a:r>
          </a:p>
        </p:txBody>
      </p:sp>
    </p:spTree>
    <p:extLst>
      <p:ext uri="{BB962C8B-B14F-4D97-AF65-F5344CB8AC3E}">
        <p14:creationId xmlns:p14="http://schemas.microsoft.com/office/powerpoint/2010/main" val="563663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a:xfrm>
            <a:off x="609918" y="294200"/>
            <a:ext cx="10978515" cy="590880"/>
          </a:xfrm>
        </p:spPr>
        <p:txBody>
          <a:bodyPr/>
          <a:lstStyle/>
          <a:p>
            <a:r>
              <a:rPr lang="en-IN" dirty="0"/>
              <a:t>Declaration or Payment of Dividend</a:t>
            </a:r>
          </a:p>
        </p:txBody>
      </p:sp>
      <p:sp>
        <p:nvSpPr>
          <p:cNvPr id="5" name="TextBox 4">
            <a:extLst>
              <a:ext uri="{FF2B5EF4-FFF2-40B4-BE49-F238E27FC236}">
                <a16:creationId xmlns:a16="http://schemas.microsoft.com/office/drawing/2014/main" id="{F510DACA-2488-4C53-87D2-034A22B3EEBC}"/>
              </a:ext>
            </a:extLst>
          </p:cNvPr>
          <p:cNvSpPr txBox="1"/>
          <p:nvPr/>
        </p:nvSpPr>
        <p:spPr>
          <a:xfrm>
            <a:off x="593412" y="2044312"/>
            <a:ext cx="10975656" cy="416887"/>
          </a:xfrm>
          <a:prstGeom prst="rect">
            <a:avLst/>
          </a:prstGeom>
          <a:noFill/>
          <a:ln>
            <a:solidFill>
              <a:schemeClr val="bg1">
                <a:lumMod val="75000"/>
              </a:schemeClr>
            </a:solidFill>
          </a:ln>
        </p:spPr>
        <p:txBody>
          <a:bodyPr wrap="square" lIns="72000" tIns="108000" rIns="72000" bIns="72000" rtlCol="0">
            <a:spAutoFit/>
          </a:bodyPr>
          <a:lstStyle/>
          <a:p>
            <a:pPr marL="285750" marR="0" lvl="0" indent="-285750" algn="just" defTabSz="914400" rtl="0" eaLnBrk="1" fontAlgn="auto" latinLnBrk="0" hangingPunct="1">
              <a:lnSpc>
                <a:spcPct val="130000"/>
              </a:lnSpc>
              <a:spcBef>
                <a:spcPts val="0"/>
              </a:spcBef>
              <a:spcAft>
                <a:spcPts val="400"/>
              </a:spcAft>
              <a:buClr>
                <a:srgbClr val="FFE600"/>
              </a:buClr>
              <a:buSzPct val="100000"/>
              <a:buFont typeface="Arial" panose="020B0604020202020204" pitchFamily="34" charset="0"/>
              <a:buChar char="►"/>
              <a:tabLst/>
              <a:defRPr/>
            </a:pPr>
            <a:r>
              <a:rPr kumimoji="0" lang="en-IN" sz="13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rPr>
              <a:t>Under section 2(35) of the 2013 Act  - dividend includes interim dividend. Accordingly, </a:t>
            </a:r>
            <a:r>
              <a:rPr lang="en-IN" sz="1300" dirty="0">
                <a:solidFill>
                  <a:srgbClr val="2E2E38"/>
                </a:solidFill>
                <a:latin typeface="EYInterstate Light" panose="02000506000000020004" pitchFamily="2" charset="0"/>
              </a:rPr>
              <a:t>reporting obligation covers interim dividend </a:t>
            </a:r>
            <a:endParaRPr kumimoji="0" lang="en-IN" sz="1300" b="0" i="0" u="none" strike="noStrike" kern="1200" cap="none" spc="0" normalizeH="0" baseline="0" noProof="0" dirty="0">
              <a:ln>
                <a:noFill/>
              </a:ln>
              <a:solidFill>
                <a:srgbClr val="2E2E38"/>
              </a:solidFill>
              <a:effectLst/>
              <a:uLnTx/>
              <a:uFillTx/>
              <a:latin typeface="EYInterstate Light" panose="02000506000000020004" pitchFamily="2" charset="0"/>
              <a:ea typeface="+mn-ea"/>
              <a:cs typeface="+mn-cs"/>
            </a:endParaRPr>
          </a:p>
        </p:txBody>
      </p:sp>
      <p:sp>
        <p:nvSpPr>
          <p:cNvPr id="7" name="Rectangle: Single Corner Snipped 6">
            <a:extLst>
              <a:ext uri="{FF2B5EF4-FFF2-40B4-BE49-F238E27FC236}">
                <a16:creationId xmlns:a16="http://schemas.microsoft.com/office/drawing/2014/main" id="{C8817753-AF0A-4EBE-861C-6597ACF185D5}"/>
              </a:ext>
            </a:extLst>
          </p:cNvPr>
          <p:cNvSpPr/>
          <p:nvPr/>
        </p:nvSpPr>
        <p:spPr>
          <a:xfrm>
            <a:off x="601988" y="1689475"/>
            <a:ext cx="2333626" cy="354837"/>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3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Points for consideration</a:t>
            </a:r>
          </a:p>
        </p:txBody>
      </p:sp>
      <p:sp>
        <p:nvSpPr>
          <p:cNvPr id="10" name="Rectangle 9">
            <a:extLst>
              <a:ext uri="{FF2B5EF4-FFF2-40B4-BE49-F238E27FC236}">
                <a16:creationId xmlns:a16="http://schemas.microsoft.com/office/drawing/2014/main" id="{F0A7EE9A-C4A3-40EA-BB51-DCAA0F7CFF89}"/>
              </a:ext>
            </a:extLst>
          </p:cNvPr>
          <p:cNvSpPr/>
          <p:nvPr/>
        </p:nvSpPr>
        <p:spPr>
          <a:xfrm>
            <a:off x="609918" y="1107197"/>
            <a:ext cx="10959150" cy="477763"/>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R="0" lvl="0" algn="l" defTabSz="914400" rtl="0" eaLnBrk="1" fontAlgn="auto" latinLnBrk="0" hangingPunct="1">
              <a:lnSpc>
                <a:spcPct val="100000"/>
              </a:lnSpc>
              <a:spcBef>
                <a:spcPts val="0"/>
              </a:spcBef>
              <a:spcAft>
                <a:spcPts val="600"/>
              </a:spcAft>
              <a:buClr>
                <a:srgbClr val="27ACAA"/>
              </a:buClr>
              <a:buSzPct val="70000"/>
              <a:tabLst/>
              <a:defRPr/>
            </a:pPr>
            <a:r>
              <a:rPr kumimoji="0" lang="en-IN" sz="1300" b="1"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Whether the auditors reporting obligation regarding compliance with section 123 apply to declaration or payment of interim dividend?</a:t>
            </a:r>
          </a:p>
        </p:txBody>
      </p:sp>
      <p:sp>
        <p:nvSpPr>
          <p:cNvPr id="11" name="TextBox 10">
            <a:extLst>
              <a:ext uri="{FF2B5EF4-FFF2-40B4-BE49-F238E27FC236}">
                <a16:creationId xmlns:a16="http://schemas.microsoft.com/office/drawing/2014/main" id="{064924F7-1AE6-46B1-A7A4-F516C579EF28}"/>
              </a:ext>
            </a:extLst>
          </p:cNvPr>
          <p:cNvSpPr txBox="1"/>
          <p:nvPr/>
        </p:nvSpPr>
        <p:spPr>
          <a:xfrm>
            <a:off x="556581" y="3749422"/>
            <a:ext cx="10975656" cy="2341323"/>
          </a:xfrm>
          <a:prstGeom prst="rect">
            <a:avLst/>
          </a:prstGeom>
          <a:noFill/>
          <a:ln>
            <a:solidFill>
              <a:schemeClr val="bg1">
                <a:lumMod val="75000"/>
              </a:schemeClr>
            </a:solidFill>
          </a:ln>
        </p:spPr>
        <p:txBody>
          <a:bodyPr wrap="square" lIns="72000" tIns="108000" rIns="72000" bIns="72000" rtlCol="0">
            <a:spAutoFit/>
          </a:bodyPr>
          <a:lstStyle/>
          <a:p>
            <a:pPr marL="285750" marR="0" lvl="0" indent="-285750" algn="just" defTabSz="914400" rtl="0" eaLnBrk="1" fontAlgn="auto" latinLnBrk="0" hangingPunct="1">
              <a:spcAft>
                <a:spcPts val="400"/>
              </a:spcAft>
              <a:buClr>
                <a:srgbClr val="FFE600"/>
              </a:buClr>
              <a:buSzPct val="100000"/>
              <a:buFont typeface="Arial" panose="020B0604020202020204" pitchFamily="34" charset="0"/>
              <a:buChar char="►"/>
              <a:tabLst/>
              <a:defRPr/>
            </a:pPr>
            <a:r>
              <a:rPr lang="en-IN" sz="1300" dirty="0">
                <a:solidFill>
                  <a:schemeClr val="bg2"/>
                </a:solidFill>
                <a:latin typeface="EYInterstate Light" panose="02000506000000020004" pitchFamily="2" charset="0"/>
              </a:rPr>
              <a:t>Dividend Rules prescribes certain restriction in the amount of dividend:</a:t>
            </a:r>
          </a:p>
          <a:p>
            <a:pPr marL="630238" lvl="1" indent="-366713" algn="just">
              <a:spcAft>
                <a:spcPts val="400"/>
              </a:spcAft>
              <a:buClr>
                <a:srgbClr val="FFE600"/>
              </a:buClr>
              <a:buSzPct val="100000"/>
              <a:buFont typeface="Arial" panose="020B0604020202020204" pitchFamily="34" charset="0"/>
              <a:buChar char="►"/>
              <a:defRPr/>
            </a:pPr>
            <a:r>
              <a:rPr lang="en-IN" sz="1300" dirty="0">
                <a:solidFill>
                  <a:schemeClr val="bg2"/>
                </a:solidFill>
                <a:latin typeface="EYInterstate Light" panose="02000506000000020004" pitchFamily="2" charset="0"/>
              </a:rPr>
              <a:t>If the company has incurred loss / has inadequate profits and the Company proposes to declare dividend out of free reserves</a:t>
            </a:r>
          </a:p>
          <a:p>
            <a:pPr marL="285750" marR="0" lvl="0" indent="-285750" algn="just" defTabSz="914400" rtl="0" eaLnBrk="1" fontAlgn="auto" latinLnBrk="0" hangingPunct="1">
              <a:spcAft>
                <a:spcPts val="400"/>
              </a:spcAft>
              <a:buClr>
                <a:srgbClr val="FFE600"/>
              </a:buClr>
              <a:buSzPct val="100000"/>
              <a:buFont typeface="Arial" panose="020B0604020202020204" pitchFamily="34" charset="0"/>
              <a:buChar char="►"/>
              <a:tabLst/>
              <a:defRPr/>
            </a:pPr>
            <a:r>
              <a:rPr kumimoji="0" lang="en-IN" sz="1300" b="0" i="0" u="none" strike="noStrike" kern="1200" cap="none" spc="0" normalizeH="0" baseline="0" noProof="0" dirty="0">
                <a:ln>
                  <a:noFill/>
                </a:ln>
                <a:solidFill>
                  <a:schemeClr val="bg2"/>
                </a:solidFill>
                <a:effectLst/>
                <a:uLnTx/>
                <a:uFillTx/>
                <a:latin typeface="EYInterstate Light" panose="02000506000000020004" pitchFamily="2" charset="0"/>
                <a:ea typeface="+mn-ea"/>
                <a:cs typeface="+mn-cs"/>
              </a:rPr>
              <a:t>Compliance with Dividend Rules </a:t>
            </a:r>
            <a:r>
              <a:rPr lang="en-IN" sz="1300" dirty="0">
                <a:solidFill>
                  <a:schemeClr val="bg2"/>
                </a:solidFill>
                <a:latin typeface="EYInterstate Light" panose="02000506000000020004" pitchFamily="2" charset="0"/>
              </a:rPr>
              <a:t>required when dividend is declared out of previous years profits that has been </a:t>
            </a:r>
            <a:r>
              <a:rPr lang="en-IN" sz="1300" b="1" dirty="0">
                <a:solidFill>
                  <a:schemeClr val="bg2"/>
                </a:solidFill>
                <a:latin typeface="EYInterstate Light" panose="02000506000000020004" pitchFamily="2" charset="0"/>
              </a:rPr>
              <a:t>‘transferred’ </a:t>
            </a:r>
            <a:r>
              <a:rPr lang="en-IN" sz="1300" dirty="0">
                <a:solidFill>
                  <a:schemeClr val="bg2"/>
                </a:solidFill>
                <a:latin typeface="EYInterstate Light" panose="02000506000000020004" pitchFamily="2" charset="0"/>
              </a:rPr>
              <a:t>to free reserves</a:t>
            </a:r>
          </a:p>
          <a:p>
            <a:pPr marL="630238" lvl="1" indent="-366713" algn="just">
              <a:spcAft>
                <a:spcPts val="400"/>
              </a:spcAft>
              <a:buClr>
                <a:srgbClr val="FFE600"/>
              </a:buClr>
              <a:buSzPct val="100000"/>
              <a:buFont typeface="Arial" panose="020B0604020202020204" pitchFamily="34" charset="0"/>
              <a:buChar char="►"/>
              <a:defRPr/>
            </a:pPr>
            <a:r>
              <a:rPr lang="en-IN" sz="1300" dirty="0">
                <a:solidFill>
                  <a:schemeClr val="bg2"/>
                </a:solidFill>
                <a:latin typeface="EYInterstate Light" panose="02000506000000020004" pitchFamily="2" charset="0"/>
              </a:rPr>
              <a:t>Free reserves relates to portions of earnings, etc which have been appropriated for general/ specific purpose</a:t>
            </a:r>
          </a:p>
          <a:p>
            <a:pPr marL="630238" lvl="1" indent="-366713" algn="just">
              <a:spcAft>
                <a:spcPts val="400"/>
              </a:spcAft>
              <a:buClr>
                <a:srgbClr val="FFE600"/>
              </a:buClr>
              <a:buSzPct val="100000"/>
              <a:buFont typeface="Arial" panose="020B0604020202020204" pitchFamily="34" charset="0"/>
              <a:buChar char="►"/>
              <a:defRPr/>
            </a:pPr>
            <a:r>
              <a:rPr lang="en-IN" sz="1300" dirty="0">
                <a:solidFill>
                  <a:schemeClr val="bg2"/>
                </a:solidFill>
                <a:latin typeface="EYInterstate Light" panose="02000506000000020004" pitchFamily="2" charset="0"/>
              </a:rPr>
              <a:t>Surplus of profit and loss refers to carry forward balance in Statement of Profit and Loss and do not represent amounts which have been ‘transferred’ to reserves. </a:t>
            </a:r>
          </a:p>
          <a:p>
            <a:pPr marL="630238" lvl="1" indent="-366713" algn="just">
              <a:spcAft>
                <a:spcPts val="400"/>
              </a:spcAft>
              <a:buClr>
                <a:srgbClr val="FFE600"/>
              </a:buClr>
              <a:buSzPct val="100000"/>
              <a:buFont typeface="Arial" panose="020B0604020202020204" pitchFamily="34" charset="0"/>
              <a:buChar char="►"/>
              <a:defRPr/>
            </a:pPr>
            <a:r>
              <a:rPr lang="en-IN" sz="1300" dirty="0">
                <a:solidFill>
                  <a:schemeClr val="bg2"/>
                </a:solidFill>
                <a:latin typeface="EYInterstate Light" panose="02000506000000020004" pitchFamily="2" charset="0"/>
              </a:rPr>
              <a:t>Schedule III to the 2013 Act includes a heading of ‘Reserves and Surplus’ thereby indicating a distinction between a Reserve and Surplus</a:t>
            </a:r>
          </a:p>
          <a:p>
            <a:pPr marL="630238" lvl="1" indent="-366713" algn="just">
              <a:spcAft>
                <a:spcPts val="400"/>
              </a:spcAft>
              <a:buClr>
                <a:srgbClr val="FFE600"/>
              </a:buClr>
              <a:buSzPct val="100000"/>
              <a:buFont typeface="Arial" panose="020B0604020202020204" pitchFamily="34" charset="0"/>
              <a:buChar char="►"/>
              <a:defRPr/>
            </a:pPr>
            <a:r>
              <a:rPr lang="en-IN" sz="1300" dirty="0">
                <a:solidFill>
                  <a:schemeClr val="bg2"/>
                </a:solidFill>
                <a:latin typeface="EYInterstate Light" panose="02000506000000020004" pitchFamily="2" charset="0"/>
              </a:rPr>
              <a:t>Declaration of Dividend out of Surplus of Profit and Loss account will not tantamount to declaration of dividend out of reserves</a:t>
            </a:r>
          </a:p>
          <a:p>
            <a:pPr marL="630238" lvl="1" indent="-366713" algn="just">
              <a:spcAft>
                <a:spcPts val="400"/>
              </a:spcAft>
              <a:buClr>
                <a:srgbClr val="FFE600"/>
              </a:buClr>
              <a:buSzPct val="100000"/>
              <a:buFont typeface="Arial" panose="020B0604020202020204" pitchFamily="34" charset="0"/>
              <a:buChar char="►"/>
              <a:defRPr/>
            </a:pPr>
            <a:r>
              <a:rPr lang="en-IN" sz="1300" dirty="0">
                <a:solidFill>
                  <a:schemeClr val="bg2"/>
                </a:solidFill>
                <a:latin typeface="EYInterstate Light" panose="02000506000000020004" pitchFamily="2" charset="0"/>
              </a:rPr>
              <a:t>Reference should also be made to </a:t>
            </a:r>
            <a:r>
              <a:rPr lang="en-IN" sz="1300" u="sng" dirty="0">
                <a:solidFill>
                  <a:schemeClr val="bg2"/>
                </a:solidFill>
                <a:effectLst/>
                <a:latin typeface="EYInterstate" panose="02000503020000020004" pitchFamily="2"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Secretarial Standard – 3 on Dividend</a:t>
            </a:r>
            <a:r>
              <a:rPr lang="en-IN" sz="1300" dirty="0">
                <a:solidFill>
                  <a:schemeClr val="bg2"/>
                </a:solidFill>
                <a:effectLst/>
                <a:latin typeface="EYInterstate" panose="02000503020000020004" pitchFamily="2" charset="0"/>
                <a:ea typeface="Calibri" panose="020F0502020204030204" pitchFamily="34" charset="0"/>
                <a:cs typeface="Times New Roman" panose="02020603050405020304" pitchFamily="18" charset="0"/>
              </a:rPr>
              <a:t> </a:t>
            </a:r>
            <a:r>
              <a:rPr lang="en-IN" sz="1300" dirty="0">
                <a:solidFill>
                  <a:schemeClr val="bg2"/>
                </a:solidFill>
                <a:latin typeface="EYInterstate Light" panose="02000506000000020004" pitchFamily="2" charset="0"/>
              </a:rPr>
              <a:t>and </a:t>
            </a:r>
            <a:r>
              <a:rPr lang="en-IN" sz="1300" u="sng" dirty="0">
                <a:solidFill>
                  <a:schemeClr val="bg2"/>
                </a:solidFill>
                <a:effectLst/>
                <a:latin typeface="EYInterstate" panose="02000503020000020004" pitchFamily="2"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Guidance Note on Dividend issued by ICSI</a:t>
            </a:r>
            <a:r>
              <a:rPr lang="en-IN" sz="1300" u="sng" dirty="0">
                <a:solidFill>
                  <a:schemeClr val="bg2"/>
                </a:solidFill>
                <a:effectLst/>
                <a:latin typeface="EYInterstate" panose="02000503020000020004" pitchFamily="2" charset="0"/>
                <a:ea typeface="Calibri" panose="020F0502020204030204" pitchFamily="34" charset="0"/>
                <a:cs typeface="Times New Roman" panose="02020603050405020304" pitchFamily="18" charset="0"/>
              </a:rPr>
              <a:t>.</a:t>
            </a:r>
            <a:endParaRPr lang="en-IN" sz="1300" dirty="0">
              <a:solidFill>
                <a:schemeClr val="bg2"/>
              </a:solidFill>
              <a:latin typeface="EYInterstate Light" panose="02000506000000020004" pitchFamily="2" charset="0"/>
            </a:endParaRPr>
          </a:p>
        </p:txBody>
      </p:sp>
      <p:sp>
        <p:nvSpPr>
          <p:cNvPr id="13" name="Rectangle 12">
            <a:extLst>
              <a:ext uri="{FF2B5EF4-FFF2-40B4-BE49-F238E27FC236}">
                <a16:creationId xmlns:a16="http://schemas.microsoft.com/office/drawing/2014/main" id="{ECD325F9-B3D0-4FDA-8CD0-1D2BF2FBCCC7}"/>
              </a:ext>
            </a:extLst>
          </p:cNvPr>
          <p:cNvSpPr/>
          <p:nvPr/>
        </p:nvSpPr>
        <p:spPr>
          <a:xfrm>
            <a:off x="556581" y="2753168"/>
            <a:ext cx="10975656" cy="590880"/>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R="0" lvl="0" algn="l" defTabSz="914400" rtl="0" eaLnBrk="1" fontAlgn="auto" latinLnBrk="0" hangingPunct="1">
              <a:lnSpc>
                <a:spcPct val="100000"/>
              </a:lnSpc>
              <a:spcBef>
                <a:spcPts val="0"/>
              </a:spcBef>
              <a:spcAft>
                <a:spcPts val="600"/>
              </a:spcAft>
              <a:buClr>
                <a:prstClr val="white"/>
              </a:buClr>
              <a:buSzPct val="70000"/>
              <a:tabLst/>
              <a:defRPr/>
            </a:pPr>
            <a:r>
              <a:rPr kumimoji="0" lang="en-IN" sz="1300" b="1"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Whether the company is required to comply with the provisions of Companies (Declaration and Payment of Dividend) Rules, 2014 in case of declaration of dividend out of surplus of profit and loss account?</a:t>
            </a:r>
          </a:p>
        </p:txBody>
      </p:sp>
      <p:sp>
        <p:nvSpPr>
          <p:cNvPr id="18" name="Rectangle: Single Corner Snipped 17">
            <a:extLst>
              <a:ext uri="{FF2B5EF4-FFF2-40B4-BE49-F238E27FC236}">
                <a16:creationId xmlns:a16="http://schemas.microsoft.com/office/drawing/2014/main" id="{5FDCA593-9166-4D1D-8F96-5D95075E0CD6}"/>
              </a:ext>
            </a:extLst>
          </p:cNvPr>
          <p:cNvSpPr/>
          <p:nvPr/>
        </p:nvSpPr>
        <p:spPr>
          <a:xfrm>
            <a:off x="565157" y="3394585"/>
            <a:ext cx="2333626" cy="354837"/>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3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Points for consideration</a:t>
            </a:r>
          </a:p>
        </p:txBody>
      </p:sp>
    </p:spTree>
    <p:extLst>
      <p:ext uri="{BB962C8B-B14F-4D97-AF65-F5344CB8AC3E}">
        <p14:creationId xmlns:p14="http://schemas.microsoft.com/office/powerpoint/2010/main" val="887694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AB8925-4676-403F-8392-E78DFA0C36DD}"/>
              </a:ext>
            </a:extLst>
          </p:cNvPr>
          <p:cNvSpPr>
            <a:spLocks noGrp="1"/>
          </p:cNvSpPr>
          <p:nvPr>
            <p:ph type="title"/>
          </p:nvPr>
        </p:nvSpPr>
        <p:spPr/>
        <p:txBody>
          <a:bodyPr/>
          <a:lstStyle/>
          <a:p>
            <a:r>
              <a:rPr lang="en-IN" dirty="0"/>
              <a:t>Audit trail</a:t>
            </a:r>
          </a:p>
        </p:txBody>
      </p:sp>
      <p:sp>
        <p:nvSpPr>
          <p:cNvPr id="5" name="TextBox 4">
            <a:extLst>
              <a:ext uri="{FF2B5EF4-FFF2-40B4-BE49-F238E27FC236}">
                <a16:creationId xmlns:a16="http://schemas.microsoft.com/office/drawing/2014/main" id="{F510DACA-2488-4C53-87D2-034A22B3EEBC}"/>
              </a:ext>
            </a:extLst>
          </p:cNvPr>
          <p:cNvSpPr txBox="1"/>
          <p:nvPr/>
        </p:nvSpPr>
        <p:spPr>
          <a:xfrm>
            <a:off x="611346" y="2757701"/>
            <a:ext cx="11220097" cy="2843961"/>
          </a:xfrm>
          <a:prstGeom prst="rect">
            <a:avLst/>
          </a:prstGeom>
          <a:noFill/>
          <a:ln>
            <a:solidFill>
              <a:schemeClr val="bg1">
                <a:lumMod val="75000"/>
              </a:schemeClr>
            </a:solidFill>
          </a:ln>
        </p:spPr>
        <p:txBody>
          <a:bodyPr wrap="square" lIns="72000" tIns="108000" rIns="72000" bIns="72000" rtlCol="0">
            <a:spAutoFit/>
          </a:bodyPr>
          <a:lstStyle/>
          <a:p>
            <a:pPr marL="285750" marR="0" lvl="0" indent="-285750" algn="just" defTabSz="914400" rtl="0" eaLnBrk="1" fontAlgn="auto" latinLnBrk="0" hangingPunct="1">
              <a:lnSpc>
                <a:spcPct val="110000"/>
              </a:lnSpc>
              <a:spcAft>
                <a:spcPts val="400"/>
              </a:spcAft>
              <a:buClr>
                <a:srgbClr val="FFE600"/>
              </a:buClr>
              <a:buSzPct val="100000"/>
              <a:buFont typeface="Arial" panose="020B0604020202020204" pitchFamily="34" charset="0"/>
              <a:buChar char="►"/>
              <a:tabLst/>
              <a:defRPr/>
            </a:pPr>
            <a:r>
              <a:rPr lang="en-IN" sz="1300" b="1" dirty="0">
                <a:solidFill>
                  <a:schemeClr val="bg2"/>
                </a:solidFill>
                <a:latin typeface="EYInterstate Light" panose="02000506000000020004" pitchFamily="2" charset="0"/>
              </a:rPr>
              <a:t>Management responsible to prepare and keep books of account (including books of account in electronic mode) which give a true and fair view of the state of the affairs of the company</a:t>
            </a:r>
          </a:p>
          <a:p>
            <a:pPr marL="285750" marR="0" lvl="0" indent="-285750" algn="just" defTabSz="914400" rtl="0" eaLnBrk="1" fontAlgn="auto" latinLnBrk="0" hangingPunct="1">
              <a:lnSpc>
                <a:spcPct val="110000"/>
              </a:lnSpc>
              <a:spcAft>
                <a:spcPts val="400"/>
              </a:spcAft>
              <a:buClr>
                <a:srgbClr val="FFE600"/>
              </a:buClr>
              <a:buSzPct val="100000"/>
              <a:buFont typeface="Arial" panose="020B0604020202020204" pitchFamily="34" charset="0"/>
              <a:buChar char="►"/>
              <a:tabLst/>
              <a:defRPr/>
            </a:pPr>
            <a:r>
              <a:rPr lang="en-IN" sz="1300" dirty="0">
                <a:solidFill>
                  <a:schemeClr val="bg2"/>
                </a:solidFill>
                <a:latin typeface="EYInterstate Light" panose="02000506000000020004" pitchFamily="2" charset="0"/>
              </a:rPr>
              <a:t>Rule 3 of the Accounts Rules amended to provide that every company which uses accounting software for maintaining its books of account, shall use only such accounting software which has a feature of recording audit trail of each and every transaction, creating an edit log of each change made in books of account along with the date when such changes were made and ensuring that the audit trail cannot be disabled</a:t>
            </a:r>
          </a:p>
          <a:p>
            <a:pPr marL="285750" marR="0" lvl="0" indent="-285750" algn="just" defTabSz="914400" rtl="0" eaLnBrk="1" fontAlgn="auto" latinLnBrk="0" hangingPunct="1">
              <a:lnSpc>
                <a:spcPct val="110000"/>
              </a:lnSpc>
              <a:spcAft>
                <a:spcPts val="400"/>
              </a:spcAft>
              <a:buClr>
                <a:srgbClr val="FFE600"/>
              </a:buClr>
              <a:buSzPct val="100000"/>
              <a:buFont typeface="Arial" panose="020B0604020202020204" pitchFamily="34" charset="0"/>
              <a:buChar char="►"/>
              <a:tabLst/>
              <a:defRPr/>
            </a:pPr>
            <a:r>
              <a:rPr lang="en-IN" sz="1300" dirty="0">
                <a:solidFill>
                  <a:schemeClr val="bg2"/>
                </a:solidFill>
                <a:latin typeface="EYInterstate Light" panose="02000506000000020004" pitchFamily="2" charset="0"/>
              </a:rPr>
              <a:t>Auditors reporting obligation applies to all companies – to the extent books of account are maintained electronically</a:t>
            </a:r>
          </a:p>
          <a:p>
            <a:pPr marL="285750" marR="0" lvl="0" indent="-285750" algn="just" defTabSz="914400" rtl="0" eaLnBrk="1" fontAlgn="auto" latinLnBrk="0" hangingPunct="1">
              <a:lnSpc>
                <a:spcPct val="110000"/>
              </a:lnSpc>
              <a:spcAft>
                <a:spcPts val="400"/>
              </a:spcAft>
              <a:buClr>
                <a:srgbClr val="FFE600"/>
              </a:buClr>
              <a:buSzPct val="100000"/>
              <a:buFont typeface="Arial" panose="020B0604020202020204" pitchFamily="34" charset="0"/>
              <a:buChar char="►"/>
              <a:tabLst/>
              <a:defRPr/>
            </a:pPr>
            <a:r>
              <a:rPr lang="en-IN" sz="1300" dirty="0">
                <a:solidFill>
                  <a:schemeClr val="bg2"/>
                </a:solidFill>
                <a:latin typeface="EYInterstate Light" panose="02000506000000020004" pitchFamily="2" charset="0"/>
              </a:rPr>
              <a:t>Transactions prior to April 1, 2023 are not required to be assessed by the auditor while reporting under this clause </a:t>
            </a:r>
          </a:p>
          <a:p>
            <a:pPr marL="285750" marR="0" lvl="0" indent="-285750" algn="just" defTabSz="914400" rtl="0" eaLnBrk="1" fontAlgn="auto" latinLnBrk="0" hangingPunct="1">
              <a:lnSpc>
                <a:spcPct val="110000"/>
              </a:lnSpc>
              <a:spcAft>
                <a:spcPts val="400"/>
              </a:spcAft>
              <a:buClr>
                <a:srgbClr val="FFE600"/>
              </a:buClr>
              <a:buSzPct val="100000"/>
              <a:buFont typeface="Arial" panose="020B0604020202020204" pitchFamily="34" charset="0"/>
              <a:buChar char="►"/>
              <a:tabLst/>
              <a:defRPr/>
            </a:pPr>
            <a:r>
              <a:rPr lang="en-IN" sz="1300" dirty="0">
                <a:solidFill>
                  <a:schemeClr val="bg2"/>
                </a:solidFill>
                <a:latin typeface="EYInterstate Light" panose="02000506000000020004" pitchFamily="2" charset="0"/>
              </a:rPr>
              <a:t>Intent seems to avoid fabrication of books through overwriting the books of accounts. Audit trails expected to easily track what changes have been made to the accounts and would require the company to explain the reasons thereof</a:t>
            </a:r>
          </a:p>
          <a:p>
            <a:pPr marL="285750" marR="0" lvl="0" indent="-285750" algn="just" defTabSz="914400" rtl="0" eaLnBrk="1" fontAlgn="auto" latinLnBrk="0" hangingPunct="1">
              <a:lnSpc>
                <a:spcPct val="110000"/>
              </a:lnSpc>
              <a:spcAft>
                <a:spcPts val="400"/>
              </a:spcAft>
              <a:buClr>
                <a:srgbClr val="FFE600"/>
              </a:buClr>
              <a:buSzPct val="100000"/>
              <a:buFont typeface="Arial" panose="020B0604020202020204" pitchFamily="34" charset="0"/>
              <a:buChar char="►"/>
              <a:tabLst/>
              <a:defRPr/>
            </a:pPr>
            <a:r>
              <a:rPr lang="en-IN" sz="1300" dirty="0">
                <a:solidFill>
                  <a:schemeClr val="bg2"/>
                </a:solidFill>
                <a:latin typeface="EYInterstate Light" panose="02000506000000020004" pitchFamily="2" charset="0"/>
              </a:rPr>
              <a:t>Auditor to verify that the feature of recording audit trail facility has operated throughout the year. Auditor to modify the report - where the feature of audit trail has not operated throughout the year</a:t>
            </a:r>
          </a:p>
        </p:txBody>
      </p:sp>
      <p:sp>
        <p:nvSpPr>
          <p:cNvPr id="12" name="Rectangle 11">
            <a:extLst>
              <a:ext uri="{FF2B5EF4-FFF2-40B4-BE49-F238E27FC236}">
                <a16:creationId xmlns:a16="http://schemas.microsoft.com/office/drawing/2014/main" id="{1AA01819-F527-4218-85DC-83D678AF72DB}"/>
              </a:ext>
            </a:extLst>
          </p:cNvPr>
          <p:cNvSpPr/>
          <p:nvPr/>
        </p:nvSpPr>
        <p:spPr>
          <a:xfrm>
            <a:off x="611347" y="1014425"/>
            <a:ext cx="11220096" cy="1281735"/>
          </a:xfrm>
          <a:prstGeom prst="rect">
            <a:avLst/>
          </a:prstGeom>
          <a:solidFill>
            <a:schemeClr val="bg2">
              <a:lumMod val="65000"/>
              <a:lumOff val="3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R="0" lvl="0" algn="l" defTabSz="914400" rtl="0" eaLnBrk="1" fontAlgn="auto" latinLnBrk="0" hangingPunct="1">
              <a:lnSpc>
                <a:spcPct val="100000"/>
              </a:lnSpc>
              <a:spcBef>
                <a:spcPts val="0"/>
              </a:spcBef>
              <a:spcAft>
                <a:spcPts val="600"/>
              </a:spcAft>
              <a:buClr>
                <a:prstClr val="white"/>
              </a:buClr>
              <a:buSzPct val="70000"/>
              <a:tabLst/>
              <a:defRPr/>
            </a:pPr>
            <a:r>
              <a:rPr kumimoji="0" lang="en-IN" sz="1300" b="1"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Whether the company, in respect of financial years commencing on or after the April, 1, 2023, has:</a:t>
            </a:r>
          </a:p>
          <a:p>
            <a:pPr marL="285750" marR="0" lvl="0" indent="-285750" algn="l" defTabSz="914400" rtl="0" eaLnBrk="1" fontAlgn="auto" latinLnBrk="0" hangingPunct="1">
              <a:lnSpc>
                <a:spcPct val="100000"/>
              </a:lnSpc>
              <a:spcBef>
                <a:spcPts val="0"/>
              </a:spcBef>
              <a:spcAft>
                <a:spcPts val="600"/>
              </a:spcAft>
              <a:buClr>
                <a:prstClr val="white"/>
              </a:buClr>
              <a:buSzPct val="70000"/>
              <a:buFont typeface="Arial" panose="020B0604020202020204" pitchFamily="34" charset="0"/>
              <a:buChar char="►"/>
              <a:tabLst/>
              <a:defRPr/>
            </a:pPr>
            <a:r>
              <a:rPr kumimoji="0" lang="en-IN" sz="1300" b="1"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Used such accounting software for maintaining its books of account which has a feature of recording audit trail (edit log) facility and </a:t>
            </a:r>
          </a:p>
          <a:p>
            <a:pPr marL="285750" marR="0" lvl="0" indent="-285750" algn="l" defTabSz="914400" rtl="0" eaLnBrk="1" fontAlgn="auto" latinLnBrk="0" hangingPunct="1">
              <a:lnSpc>
                <a:spcPct val="100000"/>
              </a:lnSpc>
              <a:spcBef>
                <a:spcPts val="0"/>
              </a:spcBef>
              <a:spcAft>
                <a:spcPts val="600"/>
              </a:spcAft>
              <a:buClr>
                <a:prstClr val="white"/>
              </a:buClr>
              <a:buSzPct val="70000"/>
              <a:buFont typeface="Arial" panose="020B0604020202020204" pitchFamily="34" charset="0"/>
              <a:buChar char="►"/>
              <a:tabLst/>
              <a:defRPr/>
            </a:pPr>
            <a:r>
              <a:rPr kumimoji="0" lang="en-IN" sz="1300" b="1"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The same has been operated throughout the year for all transactions recorded in the software and </a:t>
            </a:r>
          </a:p>
          <a:p>
            <a:pPr marL="285750" marR="0" lvl="0" indent="-285750" algn="l" defTabSz="914400" rtl="0" eaLnBrk="1" fontAlgn="auto" latinLnBrk="0" hangingPunct="1">
              <a:lnSpc>
                <a:spcPct val="100000"/>
              </a:lnSpc>
              <a:spcBef>
                <a:spcPts val="0"/>
              </a:spcBef>
              <a:spcAft>
                <a:spcPts val="600"/>
              </a:spcAft>
              <a:buClr>
                <a:prstClr val="white"/>
              </a:buClr>
              <a:buSzPct val="70000"/>
              <a:buFont typeface="Arial" panose="020B0604020202020204" pitchFamily="34" charset="0"/>
              <a:buChar char="►"/>
              <a:tabLst/>
              <a:defRPr/>
            </a:pPr>
            <a:r>
              <a:rPr kumimoji="0" lang="en-IN" sz="1300" b="1" i="0" u="none" strike="noStrike" kern="1200" cap="none" spc="0" normalizeH="0" baseline="0" noProof="0" dirty="0">
                <a:ln>
                  <a:noFill/>
                </a:ln>
                <a:solidFill>
                  <a:prstClr val="white"/>
                </a:solidFill>
                <a:effectLst/>
                <a:uLnTx/>
                <a:uFillTx/>
                <a:latin typeface="EYInterstate Light"/>
                <a:ea typeface="+mn-ea"/>
                <a:cs typeface="Times New Roman" panose="02020603050405020304" pitchFamily="18" charset="0"/>
              </a:rPr>
              <a:t>The audit trail feature has not been tampered with and the audit trail has been preserved by the company as per the statutory requirements for record retention</a:t>
            </a:r>
          </a:p>
        </p:txBody>
      </p:sp>
      <p:sp>
        <p:nvSpPr>
          <p:cNvPr id="7" name="Rectangle: Single Corner Snipped 6">
            <a:extLst>
              <a:ext uri="{FF2B5EF4-FFF2-40B4-BE49-F238E27FC236}">
                <a16:creationId xmlns:a16="http://schemas.microsoft.com/office/drawing/2014/main" id="{27FF6B42-2186-48E4-9C97-D2C65DC43DE8}"/>
              </a:ext>
            </a:extLst>
          </p:cNvPr>
          <p:cNvSpPr/>
          <p:nvPr/>
        </p:nvSpPr>
        <p:spPr>
          <a:xfrm>
            <a:off x="609291" y="2402864"/>
            <a:ext cx="2333626" cy="354837"/>
          </a:xfrm>
          <a:prstGeom prst="snip1Rect">
            <a:avLst>
              <a:gd name="adj" fmla="val 25789"/>
            </a:avLst>
          </a:prstGeom>
          <a:solidFill>
            <a:srgbClr val="FFE6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300" b="1" i="0" u="none" strike="noStrike" kern="1200" cap="none" spc="0" normalizeH="0" baseline="0" noProof="0" dirty="0">
                <a:ln>
                  <a:noFill/>
                </a:ln>
                <a:solidFill>
                  <a:srgbClr val="2E2E38"/>
                </a:solidFill>
                <a:effectLst/>
                <a:uLnTx/>
                <a:uFillTx/>
                <a:latin typeface="EYInterstate" panose="02000503020000020004" pitchFamily="2" charset="0"/>
                <a:ea typeface="+mn-ea"/>
                <a:cs typeface="+mn-cs"/>
              </a:rPr>
              <a:t>Points for consideration</a:t>
            </a:r>
          </a:p>
        </p:txBody>
      </p:sp>
    </p:spTree>
    <p:extLst>
      <p:ext uri="{BB962C8B-B14F-4D97-AF65-F5344CB8AC3E}">
        <p14:creationId xmlns:p14="http://schemas.microsoft.com/office/powerpoint/2010/main" val="422069988"/>
      </p:ext>
    </p:extLst>
  </p:cSld>
  <p:clrMapOvr>
    <a:masterClrMapping/>
  </p:clrMapOvr>
</p:sld>
</file>

<file path=ppt/theme/theme1.xml><?xml version="1.0" encoding="utf-8"?>
<a:theme xmlns:a="http://schemas.openxmlformats.org/drawingml/2006/main" name="2_EY White background">
  <a:themeElements>
    <a:clrScheme name="EY Color">
      <a:dk1>
        <a:srgbClr val="2E2E38"/>
      </a:dk1>
      <a:lt1>
        <a:sysClr val="window" lastClr="FFFFFF"/>
      </a:lt1>
      <a:dk2>
        <a:srgbClr val="FFE600"/>
      </a:dk2>
      <a:lt2>
        <a:srgbClr val="000000"/>
      </a:lt2>
      <a:accent1>
        <a:srgbClr val="2DB757"/>
      </a:accent1>
      <a:accent2>
        <a:srgbClr val="27ACAA"/>
      </a:accent2>
      <a:accent3>
        <a:srgbClr val="188CE5"/>
      </a:accent3>
      <a:accent4>
        <a:srgbClr val="3D108A"/>
      </a:accent4>
      <a:accent5>
        <a:srgbClr val="FF4136"/>
      </a:accent5>
      <a:accent6>
        <a:srgbClr val="FF6D00"/>
      </a:accent6>
      <a:hlink>
        <a:srgbClr val="0000FF"/>
      </a:hlink>
      <a:folHlink>
        <a:srgbClr val="800080"/>
      </a:folHlink>
    </a:clrScheme>
    <a:fontScheme name="Custom 1">
      <a:majorFont>
        <a:latin typeface="EYInterstate Light"/>
        <a:ea typeface=""/>
        <a:cs typeface=""/>
      </a:majorFont>
      <a:minorFont>
        <a:latin typeface="EYInterstate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36576" rIns="0" bIns="0" rtlCol="0">
        <a:spAutoFit/>
      </a:bodyPr>
      <a:lstStyle>
        <a:defPPr marL="356616" indent="-356616">
          <a:lnSpc>
            <a:spcPct val="85000"/>
          </a:lnSpc>
          <a:spcAft>
            <a:spcPts val="600"/>
          </a:spcAft>
          <a:buClr>
            <a:schemeClr val="accent2"/>
          </a:buClr>
          <a:buSzPct val="70000"/>
          <a:buFont typeface="Arial" pitchFamily="34" charset="0"/>
          <a:buChar char="►"/>
          <a:defRPr sz="1200" dirty="0" err="1" smtClean="0">
            <a:solidFill>
              <a:schemeClr val="bg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CustomMKOP.xml><?xml version="1.0" encoding="utf-8"?>
<Properties xmlns="http://schemas.openxmlformats.org/officeDocument/2006/custom-properties" xmlns:vt="http://schemas.openxmlformats.org/officeDocument/2006/docPropsVTypes">
  <property fmtid="{D5CDD505-2E9C-101B-9397-08002B2CF9AE}" pid="2" name="MKProdID">
    <vt:lpwstr>ZMOutlook</vt:lpwstr>
  </property>
  <property fmtid="{D5CDD505-2E9C-101B-9397-08002B2CF9AE}" pid="3" name="SizeBefore">
    <vt:lpwstr>507726</vt:lpwstr>
  </property>
  <property fmtid="{D5CDD505-2E9C-101B-9397-08002B2CF9AE}" pid="4" name="OptimizationTime">
    <vt:lpwstr>20220510_1739</vt:lpwstr>
  </property>
</Properties>
</file>

<file path=docProps/app.xml><?xml version="1.0" encoding="utf-8"?>
<Properties xmlns="http://schemas.openxmlformats.org/officeDocument/2006/extended-properties" xmlns:vt="http://schemas.openxmlformats.org/officeDocument/2006/docPropsVTypes">
  <Template/>
  <TotalTime>0</TotalTime>
  <Words>9139</Words>
  <Application>Microsoft Office PowerPoint</Application>
  <PresentationFormat>Custom</PresentationFormat>
  <Paragraphs>708</Paragraphs>
  <Slides>46</Slides>
  <Notes>42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46</vt:i4>
      </vt:variant>
    </vt:vector>
  </HeadingPairs>
  <TitlesOfParts>
    <vt:vector size="52" baseType="lpstr">
      <vt:lpstr>Arial</vt:lpstr>
      <vt:lpstr>Calibri</vt:lpstr>
      <vt:lpstr>EYInterstate</vt:lpstr>
      <vt:lpstr>EYInterstate Light</vt:lpstr>
      <vt:lpstr>Wingdings</vt:lpstr>
      <vt:lpstr>2_EY White background</vt:lpstr>
      <vt:lpstr>PowerPoint Presentation</vt:lpstr>
      <vt:lpstr>PowerPoint Presentation</vt:lpstr>
      <vt:lpstr>Auditors reporting under 2013 Act  (applicable for audit periods beginning April 1, 2021)</vt:lpstr>
      <vt:lpstr>Contents of legal and regulatory section of the audit report</vt:lpstr>
      <vt:lpstr>Date of applicability of new auditor reporting requirements</vt:lpstr>
      <vt:lpstr>Transactions covered….contd</vt:lpstr>
      <vt:lpstr>Transactions covered</vt:lpstr>
      <vt:lpstr>Declaration or Payment of Dividend</vt:lpstr>
      <vt:lpstr>Audit trail</vt:lpstr>
      <vt:lpstr>Applicability for all companies</vt:lpstr>
      <vt:lpstr>PowerPoint Presentation</vt:lpstr>
      <vt:lpstr>Why change in CARO </vt:lpstr>
      <vt:lpstr>CARO 2020 - Overview</vt:lpstr>
      <vt:lpstr>Maintenance of Fixed Asset Register, Revaluation of PPE and Intangibles </vt:lpstr>
      <vt:lpstr>Proceedings initiated/pending against company for holding Benami Property </vt:lpstr>
      <vt:lpstr>Physical verification of inventories</vt:lpstr>
      <vt:lpstr>Working capital limits  </vt:lpstr>
      <vt:lpstr>Working capital limits </vt:lpstr>
      <vt:lpstr>Investments, guarantees, loans and advances</vt:lpstr>
      <vt:lpstr>Investments, guarantees, loans and advances</vt:lpstr>
      <vt:lpstr>Investments, guarantees, loans and advances – whether prejudicial</vt:lpstr>
      <vt:lpstr>Evergreening of loans and advances</vt:lpstr>
      <vt:lpstr>Loans and advances</vt:lpstr>
      <vt:lpstr>Acceptance of Deposits</vt:lpstr>
      <vt:lpstr>Clause (VII) : Statutory dues</vt:lpstr>
      <vt:lpstr>Undisclosed income </vt:lpstr>
      <vt:lpstr>Repayment of borrowings</vt:lpstr>
      <vt:lpstr>Repayment of borrowings</vt:lpstr>
      <vt:lpstr>Short term funds for long term purpose</vt:lpstr>
      <vt:lpstr>Fraud reporting</vt:lpstr>
      <vt:lpstr>Whistle blower complaints</vt:lpstr>
      <vt:lpstr>Whistle blower complaints</vt:lpstr>
      <vt:lpstr>Internal audit</vt:lpstr>
      <vt:lpstr>Internal audit</vt:lpstr>
      <vt:lpstr>Material uncertainty in repayment of liabilities when they fall due </vt:lpstr>
      <vt:lpstr>Material uncertainty in repayment of liabilities when they fall due</vt:lpstr>
      <vt:lpstr>Material uncertainty in repayment of liabilities when they fall due</vt:lpstr>
      <vt:lpstr>Material uncertainty in repayment of liabilities when they fall due</vt:lpstr>
      <vt:lpstr>Clause (XVII) : Cash Losses</vt:lpstr>
      <vt:lpstr>Auditors resignation</vt:lpstr>
      <vt:lpstr>Clause (XX) : Corporate Social Responsibility</vt:lpstr>
      <vt:lpstr>Reporting on consolidated financial statements</vt:lpstr>
      <vt:lpstr>Reporting on consolidated financial statements</vt:lpstr>
      <vt:lpstr>Interplay between Schedule III and reporting under CARO 2020</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2016-03-16T05:57:48Z</dcterms:created>
  <dcterms:modified xsi:type="dcterms:W3CDTF">2022-05-07T08:52:26Z</dcterms:modified>
  <cp:contentStatus/>
</cp:coreProperties>
</file>